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56" r:id="rId2"/>
    <p:sldId id="298" r:id="rId3"/>
    <p:sldId id="270" r:id="rId4"/>
    <p:sldId id="267" r:id="rId5"/>
    <p:sldId id="288" r:id="rId6"/>
    <p:sldId id="280" r:id="rId7"/>
    <p:sldId id="268" r:id="rId8"/>
    <p:sldId id="289" r:id="rId9"/>
    <p:sldId id="273" r:id="rId10"/>
    <p:sldId id="275" r:id="rId11"/>
    <p:sldId id="302" r:id="rId12"/>
    <p:sldId id="271" r:id="rId13"/>
    <p:sldId id="281" r:id="rId14"/>
    <p:sldId id="282" r:id="rId15"/>
    <p:sldId id="301" r:id="rId16"/>
    <p:sldId id="300" r:id="rId17"/>
    <p:sldId id="283" r:id="rId18"/>
    <p:sldId id="272" r:id="rId19"/>
    <p:sldId id="292" r:id="rId20"/>
    <p:sldId id="293" r:id="rId21"/>
    <p:sldId id="284" r:id="rId22"/>
    <p:sldId id="294" r:id="rId23"/>
    <p:sldId id="303" r:id="rId24"/>
    <p:sldId id="299" r:id="rId25"/>
    <p:sldId id="285" r:id="rId26"/>
    <p:sldId id="295" r:id="rId27"/>
    <p:sldId id="286" r:id="rId28"/>
    <p:sldId id="287" r:id="rId29"/>
    <p:sldId id="304" r:id="rId30"/>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96" autoAdjust="0"/>
    <p:restoredTop sz="95020" autoAdjust="0"/>
  </p:normalViewPr>
  <p:slideViewPr>
    <p:cSldViewPr snapToGrid="0">
      <p:cViewPr varScale="1">
        <p:scale>
          <a:sx n="70" d="100"/>
          <a:sy n="70" d="100"/>
        </p:scale>
        <p:origin x="69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6650D9-F5A9-4259-86E7-AA6C0567B66D}" type="datetimeFigureOut">
              <a:rPr lang="tr-TR" smtClean="0"/>
              <a:t>26.12.2025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C5A8D5-1C10-4951-AED5-9686187E2ECD}" type="slidenum">
              <a:rPr lang="tr-TR" smtClean="0"/>
              <a:t>‹#›</a:t>
            </a:fld>
            <a:endParaRPr lang="tr-TR"/>
          </a:p>
        </p:txBody>
      </p:sp>
    </p:spTree>
    <p:extLst>
      <p:ext uri="{BB962C8B-B14F-4D97-AF65-F5344CB8AC3E}">
        <p14:creationId xmlns:p14="http://schemas.microsoft.com/office/powerpoint/2010/main" val="2947135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9C5A8D5-1C10-4951-AED5-9686187E2ECD}" type="slidenum">
              <a:rPr lang="tr-TR" smtClean="0"/>
              <a:t>18</a:t>
            </a:fld>
            <a:endParaRPr lang="tr-TR"/>
          </a:p>
        </p:txBody>
      </p:sp>
    </p:spTree>
    <p:extLst>
      <p:ext uri="{BB962C8B-B14F-4D97-AF65-F5344CB8AC3E}">
        <p14:creationId xmlns:p14="http://schemas.microsoft.com/office/powerpoint/2010/main" val="199570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tr-TR"/>
              <a:t>Asıl başlık stili için tıklatın</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C38629E4-EDA8-4CF5-85C4-EA9E5C835938}" type="datetimeFigureOut">
              <a:rPr lang="tr-TR" smtClean="0"/>
              <a:t>26.12.2025</a:t>
            </a:fld>
            <a:endParaRPr lang="tr-TR"/>
          </a:p>
        </p:txBody>
      </p:sp>
      <p:sp>
        <p:nvSpPr>
          <p:cNvPr id="5" name="Footer Placeholder 4"/>
          <p:cNvSpPr>
            <a:spLocks noGrp="1"/>
          </p:cNvSpPr>
          <p:nvPr>
            <p:ph type="ftr" sz="quarter" idx="11"/>
          </p:nvPr>
        </p:nvSpPr>
        <p:spPr>
          <a:xfrm>
            <a:off x="2416500" y="329307"/>
            <a:ext cx="4973915" cy="309201"/>
          </a:xfrm>
        </p:spPr>
        <p:txBody>
          <a:bodyPr/>
          <a:lstStyle/>
          <a:p>
            <a:endParaRPr lang="tr-TR"/>
          </a:p>
        </p:txBody>
      </p:sp>
      <p:sp>
        <p:nvSpPr>
          <p:cNvPr id="6" name="Slide Number Placeholder 5"/>
          <p:cNvSpPr>
            <a:spLocks noGrp="1"/>
          </p:cNvSpPr>
          <p:nvPr>
            <p:ph type="sldNum" sz="quarter" idx="12"/>
          </p:nvPr>
        </p:nvSpPr>
        <p:spPr>
          <a:xfrm>
            <a:off x="1437664" y="798973"/>
            <a:ext cx="811019" cy="503578"/>
          </a:xfrm>
        </p:spPr>
        <p:txBody>
          <a:bodyPr/>
          <a:lstStyle/>
          <a:p>
            <a:fld id="{E3686B74-4C01-466C-AE7C-AB957A76E38E}" type="slidenum">
              <a:rPr lang="tr-TR" smtClean="0"/>
              <a:t>‹#›</a:t>
            </a:fld>
            <a:endParaRPr lang="tr-TR"/>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9934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C38629E4-EDA8-4CF5-85C4-EA9E5C835938}" type="datetimeFigureOut">
              <a:rPr lang="tr-TR" smtClean="0"/>
              <a:t>26.12.2025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3686B74-4C01-466C-AE7C-AB957A76E38E}" type="slidenum">
              <a:rPr lang="tr-TR" smtClean="0"/>
              <a:t>‹#›</a:t>
            </a:fld>
            <a:endParaRPr lang="tr-TR"/>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78450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C38629E4-EDA8-4CF5-85C4-EA9E5C835938}" type="datetimeFigureOut">
              <a:rPr lang="tr-TR" smtClean="0"/>
              <a:t>26.12.2025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3686B74-4C01-466C-AE7C-AB957A76E38E}" type="slidenum">
              <a:rPr lang="tr-TR" smtClean="0"/>
              <a:t>‹#›</a:t>
            </a:fld>
            <a:endParaRPr lang="tr-TR"/>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38017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ncho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C38629E4-EDA8-4CF5-85C4-EA9E5C835938}" type="datetimeFigureOut">
              <a:rPr lang="tr-TR" smtClean="0"/>
              <a:t>26.12.2025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3686B74-4C01-466C-AE7C-AB957A76E38E}" type="slidenum">
              <a:rPr lang="tr-TR" smtClean="0"/>
              <a:t>‹#›</a:t>
            </a:fld>
            <a:endParaRPr lang="tr-TR"/>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46351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tr-TR"/>
              <a:t>Asıl başlık stili için tıklatın</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fld id="{C38629E4-EDA8-4CF5-85C4-EA9E5C835938}" type="datetimeFigureOut">
              <a:rPr lang="tr-TR" smtClean="0"/>
              <a:t>26.12.2025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E3686B74-4C01-466C-AE7C-AB957A76E38E}" type="slidenum">
              <a:rPr lang="tr-TR" smtClean="0"/>
              <a:t>‹#›</a:t>
            </a:fld>
            <a:endParaRPr lang="tr-TR"/>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81512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tr-TR"/>
              <a:t>Asıl başlık stili için tıklatın</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C38629E4-EDA8-4CF5-85C4-EA9E5C835938}" type="datetimeFigureOut">
              <a:rPr lang="tr-TR" smtClean="0"/>
              <a:t>26.12.2025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3686B74-4C01-466C-AE7C-AB957A76E38E}" type="slidenum">
              <a:rPr lang="tr-TR" smtClean="0"/>
              <a:t>‹#›</a:t>
            </a:fld>
            <a:endParaRPr lang="tr-TR"/>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34295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1447191" y="2824269"/>
            <a:ext cx="4645152" cy="2644457"/>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412362" y="2821491"/>
            <a:ext cx="4645152" cy="2637371"/>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C38629E4-EDA8-4CF5-85C4-EA9E5C835938}" type="datetimeFigureOut">
              <a:rPr lang="tr-TR" smtClean="0"/>
              <a:t>26.12.2025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E3686B74-4C01-466C-AE7C-AB957A76E38E}" type="slidenum">
              <a:rPr lang="tr-TR" smtClean="0"/>
              <a:t>‹#›</a:t>
            </a:fld>
            <a:endParaRPr lang="tr-TR"/>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30555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C38629E4-EDA8-4CF5-85C4-EA9E5C835938}" type="datetimeFigureOut">
              <a:rPr lang="tr-TR" smtClean="0"/>
              <a:t>26.12.2025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E3686B74-4C01-466C-AE7C-AB957A76E38E}" type="slidenum">
              <a:rPr lang="tr-TR" smtClean="0"/>
              <a:t>‹#›</a:t>
            </a:fld>
            <a:endParaRPr lang="tr-TR"/>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91258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8629E4-EDA8-4CF5-85C4-EA9E5C835938}" type="datetimeFigureOut">
              <a:rPr lang="tr-TR" smtClean="0"/>
              <a:t>26.12.2025</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E3686B74-4C01-466C-AE7C-AB957A76E38E}" type="slidenum">
              <a:rPr lang="tr-TR" smtClean="0"/>
              <a:t>‹#›</a:t>
            </a:fld>
            <a:endParaRPr lang="tr-TR"/>
          </a:p>
        </p:txBody>
      </p:sp>
    </p:spTree>
    <p:extLst>
      <p:ext uri="{BB962C8B-B14F-4D97-AF65-F5344CB8AC3E}">
        <p14:creationId xmlns:p14="http://schemas.microsoft.com/office/powerpoint/2010/main" val="2548809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tr-TR"/>
              <a:t>Asıl başlık stili için tıklatın</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C38629E4-EDA8-4CF5-85C4-EA9E5C835938}" type="datetimeFigureOut">
              <a:rPr lang="tr-TR" smtClean="0"/>
              <a:t>26.12.2025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E3686B74-4C01-466C-AE7C-AB957A76E38E}" type="slidenum">
              <a:rPr lang="tr-TR" smtClean="0"/>
              <a:t>‹#›</a:t>
            </a:fld>
            <a:endParaRPr lang="tr-TR"/>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77625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a:lstStyle/>
            <a:p>
              <a:endParaRPr lang="tr-TR"/>
            </a:p>
          </p:txBody>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C38629E4-EDA8-4CF5-85C4-EA9E5C835938}" type="datetimeFigureOut">
              <a:rPr lang="tr-TR" smtClean="0"/>
              <a:t>26.12.2025</a:t>
            </a:fld>
            <a:endParaRPr lang="tr-TR"/>
          </a:p>
        </p:txBody>
      </p:sp>
      <p:sp>
        <p:nvSpPr>
          <p:cNvPr id="6" name="Footer Placeholder 5"/>
          <p:cNvSpPr>
            <a:spLocks noGrp="1"/>
          </p:cNvSpPr>
          <p:nvPr>
            <p:ph type="ftr" sz="quarter" idx="11"/>
          </p:nvPr>
        </p:nvSpPr>
        <p:spPr>
          <a:xfrm>
            <a:off x="1447382" y="318640"/>
            <a:ext cx="5541004" cy="320931"/>
          </a:xfrm>
        </p:spPr>
        <p:txBody>
          <a:bodyPr/>
          <a:lstStyle/>
          <a:p>
            <a:endParaRPr lang="tr-TR"/>
          </a:p>
        </p:txBody>
      </p:sp>
      <p:sp>
        <p:nvSpPr>
          <p:cNvPr id="7" name="Slide Number Placeholder 6"/>
          <p:cNvSpPr>
            <a:spLocks noGrp="1"/>
          </p:cNvSpPr>
          <p:nvPr>
            <p:ph type="sldNum" sz="quarter" idx="12"/>
          </p:nvPr>
        </p:nvSpPr>
        <p:spPr/>
        <p:txBody>
          <a:bodyPr/>
          <a:lstStyle/>
          <a:p>
            <a:fld id="{E3686B74-4C01-466C-AE7C-AB957A76E38E}" type="slidenum">
              <a:rPr lang="tr-TR" smtClean="0"/>
              <a:t>‹#›</a:t>
            </a:fld>
            <a:endParaRPr lang="tr-TR"/>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55893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tr-TR"/>
          </a:p>
        </p:txBody>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tr-TR"/>
              <a:t>Asıl başlık stili için tıklatın</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C38629E4-EDA8-4CF5-85C4-EA9E5C835938}" type="datetimeFigureOut">
              <a:rPr lang="tr-TR" smtClean="0"/>
              <a:t>26.12.2025</a:t>
            </a:fld>
            <a:endParaRPr lang="tr-TR"/>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E3686B74-4C01-466C-AE7C-AB957A76E38E}" type="slidenum">
              <a:rPr lang="tr-TR" smtClean="0"/>
              <a:t>‹#›</a:t>
            </a:fld>
            <a:endParaRPr lang="tr-TR"/>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49026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9.xml"/><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02F05A8-949F-0B0C-CA2B-882B3E4759EB}"/>
              </a:ext>
            </a:extLst>
          </p:cNvPr>
          <p:cNvSpPr>
            <a:spLocks noGrp="1"/>
          </p:cNvSpPr>
          <p:nvPr>
            <p:ph type="title"/>
          </p:nvPr>
        </p:nvSpPr>
        <p:spPr>
          <a:xfrm>
            <a:off x="0" y="214211"/>
            <a:ext cx="9603275" cy="1579866"/>
          </a:xfrm>
        </p:spPr>
        <p:txBody>
          <a:bodyPr>
            <a:normAutofit fontScale="90000"/>
          </a:bodyPr>
          <a:lstStyle/>
          <a:p>
            <a:pPr algn="ctr"/>
            <a:r>
              <a:rPr lang="tr-TR" sz="6100" dirty="0">
                <a:solidFill>
                  <a:srgbClr val="FF0000"/>
                </a:solidFill>
                <a:latin typeface="Bahnschrift Light Condensed" panose="020B0502040204020203" pitchFamily="34" charset="0"/>
              </a:rPr>
              <a:t>NOEL VE YILBAŞI</a:t>
            </a:r>
            <a:br>
              <a:rPr lang="tr-TR" dirty="0">
                <a:solidFill>
                  <a:srgbClr val="FF0000"/>
                </a:solidFill>
                <a:latin typeface="Arial Black" panose="020B0A04020102020204" pitchFamily="34" charset="0"/>
              </a:rPr>
            </a:br>
            <a:br>
              <a:rPr lang="tr-TR" dirty="0">
                <a:solidFill>
                  <a:srgbClr val="FF0000"/>
                </a:solidFill>
                <a:latin typeface="Arial Black" panose="020B0A04020102020204" pitchFamily="34" charset="0"/>
              </a:rPr>
            </a:br>
            <a:endParaRPr lang="tr-TR" dirty="0">
              <a:solidFill>
                <a:srgbClr val="FF0000"/>
              </a:solidFill>
              <a:latin typeface="Arial Black" panose="020B0A04020102020204" pitchFamily="34" charset="0"/>
            </a:endParaRPr>
          </a:p>
        </p:txBody>
      </p:sp>
      <p:sp>
        <p:nvSpPr>
          <p:cNvPr id="5" name="İçerik Yer Tutucusu 4">
            <a:extLst>
              <a:ext uri="{FF2B5EF4-FFF2-40B4-BE49-F238E27FC236}">
                <a16:creationId xmlns:a16="http://schemas.microsoft.com/office/drawing/2014/main" id="{928CF3BE-4E87-FA7D-737D-4E137750C491}"/>
              </a:ext>
            </a:extLst>
          </p:cNvPr>
          <p:cNvSpPr>
            <a:spLocks noGrp="1"/>
          </p:cNvSpPr>
          <p:nvPr>
            <p:ph idx="1"/>
          </p:nvPr>
        </p:nvSpPr>
        <p:spPr/>
        <p:txBody>
          <a:bodyPr/>
          <a:lstStyle/>
          <a:p>
            <a:pPr>
              <a:buFont typeface="Wingdings" panose="05000000000000000000" pitchFamily="2" charset="2"/>
              <a:buChar char="q"/>
            </a:pPr>
            <a:r>
              <a:rPr lang="tr-TR" dirty="0"/>
              <a:t>Noel ve yılbaşı nedir?</a:t>
            </a:r>
          </a:p>
          <a:p>
            <a:pPr>
              <a:buFont typeface="Wingdings" panose="05000000000000000000" pitchFamily="2" charset="2"/>
              <a:buChar char="q"/>
            </a:pPr>
            <a:r>
              <a:rPr lang="tr-TR" dirty="0"/>
              <a:t>Müslüman toplumdan </a:t>
            </a:r>
            <a:r>
              <a:rPr lang="tr-TR" dirty="0" err="1"/>
              <a:t>noel</a:t>
            </a:r>
            <a:r>
              <a:rPr lang="tr-TR" dirty="0"/>
              <a:t> manzaraları?</a:t>
            </a:r>
          </a:p>
          <a:p>
            <a:pPr>
              <a:buFont typeface="Wingdings" panose="05000000000000000000" pitchFamily="2" charset="2"/>
              <a:buChar char="q"/>
            </a:pPr>
            <a:r>
              <a:rPr lang="tr-TR" dirty="0"/>
              <a:t>Noel kutlamak caiz midir?</a:t>
            </a:r>
          </a:p>
          <a:p>
            <a:pPr>
              <a:buFont typeface="Wingdings" panose="05000000000000000000" pitchFamily="2" charset="2"/>
              <a:buChar char="q"/>
            </a:pPr>
            <a:r>
              <a:rPr lang="tr-TR" dirty="0"/>
              <a:t>Dinimize göre nasıl hareket etmek gerekir?</a:t>
            </a:r>
          </a:p>
          <a:p>
            <a:endParaRPr lang="tr-TR" dirty="0"/>
          </a:p>
        </p:txBody>
      </p:sp>
      <p:sp>
        <p:nvSpPr>
          <p:cNvPr id="6" name="Dikdörtgen: Köşeleri Yuvarlatılmış 5">
            <a:extLst>
              <a:ext uri="{FF2B5EF4-FFF2-40B4-BE49-F238E27FC236}">
                <a16:creationId xmlns:a16="http://schemas.microsoft.com/office/drawing/2014/main" id="{03145162-9C7D-571D-458D-75DB276FF205}"/>
              </a:ext>
            </a:extLst>
          </p:cNvPr>
          <p:cNvSpPr/>
          <p:nvPr/>
        </p:nvSpPr>
        <p:spPr>
          <a:xfrm>
            <a:off x="8773610" y="23712"/>
            <a:ext cx="3418390" cy="179407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Bu dünyaya, gel aldanma!</a:t>
            </a:r>
          </a:p>
          <a:p>
            <a:pPr algn="ctr"/>
            <a:r>
              <a:rPr lang="tr-TR" dirty="0"/>
              <a:t>Sonu viran olur, bir gün.</a:t>
            </a:r>
          </a:p>
          <a:p>
            <a:pPr algn="ctr"/>
            <a:r>
              <a:rPr lang="tr-TR" dirty="0"/>
              <a:t>Sürdüğümüz bunca sefa,</a:t>
            </a:r>
          </a:p>
          <a:p>
            <a:pPr algn="ctr"/>
            <a:r>
              <a:rPr lang="tr-TR" dirty="0"/>
              <a:t>Elbet yalan olur, bir gün.</a:t>
            </a:r>
          </a:p>
        </p:txBody>
      </p:sp>
      <p:pic>
        <p:nvPicPr>
          <p:cNvPr id="7" name="Resim 6">
            <a:extLst>
              <a:ext uri="{FF2B5EF4-FFF2-40B4-BE49-F238E27FC236}">
                <a16:creationId xmlns:a16="http://schemas.microsoft.com/office/drawing/2014/main" id="{41A4C73D-A4FE-7B0B-C05A-BB5CC191591B}"/>
              </a:ext>
            </a:extLst>
          </p:cNvPr>
          <p:cNvPicPr>
            <a:picLocks noChangeAspect="1"/>
          </p:cNvPicPr>
          <p:nvPr/>
        </p:nvPicPr>
        <p:blipFill>
          <a:blip r:embed="rId2"/>
          <a:stretch>
            <a:fillRect/>
          </a:stretch>
        </p:blipFill>
        <p:spPr>
          <a:xfrm rot="19849562">
            <a:off x="7118429" y="3642632"/>
            <a:ext cx="4190036" cy="2045368"/>
          </a:xfrm>
          <a:prstGeom prst="rect">
            <a:avLst/>
          </a:prstGeom>
        </p:spPr>
      </p:pic>
    </p:spTree>
    <p:extLst>
      <p:ext uri="{BB962C8B-B14F-4D97-AF65-F5344CB8AC3E}">
        <p14:creationId xmlns:p14="http://schemas.microsoft.com/office/powerpoint/2010/main" val="3450905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0F94CA0-C131-5E15-9B96-D387D878F398}"/>
              </a:ext>
            </a:extLst>
          </p:cNvPr>
          <p:cNvSpPr>
            <a:spLocks noGrp="1"/>
          </p:cNvSpPr>
          <p:nvPr>
            <p:ph type="title"/>
          </p:nvPr>
        </p:nvSpPr>
        <p:spPr>
          <a:xfrm>
            <a:off x="0" y="-46440"/>
            <a:ext cx="5358580" cy="728611"/>
          </a:xfrm>
        </p:spPr>
        <p:txBody>
          <a:bodyPr>
            <a:normAutofit fontScale="90000"/>
          </a:bodyPr>
          <a:lstStyle/>
          <a:p>
            <a:r>
              <a:rPr lang="tr-TR" i="0" dirty="0">
                <a:solidFill>
                  <a:srgbClr val="FF0000"/>
                </a:solidFill>
                <a:effectLst/>
              </a:rPr>
              <a:t>Pagan Ritüelleri: BACA-GEYİK-ÇAM</a:t>
            </a:r>
            <a:endParaRPr lang="tr-TR" dirty="0"/>
          </a:p>
        </p:txBody>
      </p:sp>
      <p:sp>
        <p:nvSpPr>
          <p:cNvPr id="3" name="İçerik Yer Tutucusu 2">
            <a:extLst>
              <a:ext uri="{FF2B5EF4-FFF2-40B4-BE49-F238E27FC236}">
                <a16:creationId xmlns:a16="http://schemas.microsoft.com/office/drawing/2014/main" id="{A4752105-3D56-20AC-39A5-05B5A105F252}"/>
              </a:ext>
            </a:extLst>
          </p:cNvPr>
          <p:cNvSpPr>
            <a:spLocks noGrp="1"/>
          </p:cNvSpPr>
          <p:nvPr>
            <p:ph idx="1"/>
          </p:nvPr>
        </p:nvSpPr>
        <p:spPr>
          <a:xfrm>
            <a:off x="5358580" y="1094709"/>
            <a:ext cx="5579295" cy="3811588"/>
          </a:xfrm>
        </p:spPr>
        <p:txBody>
          <a:bodyPr/>
          <a:lstStyle/>
          <a:p>
            <a:endParaRPr lang="tr-TR" dirty="0"/>
          </a:p>
        </p:txBody>
      </p:sp>
      <p:sp>
        <p:nvSpPr>
          <p:cNvPr id="4" name="Metin Yer Tutucusu 3">
            <a:extLst>
              <a:ext uri="{FF2B5EF4-FFF2-40B4-BE49-F238E27FC236}">
                <a16:creationId xmlns:a16="http://schemas.microsoft.com/office/drawing/2014/main" id="{8E8CA328-9B29-44AA-A9EB-A498D4D1C1D1}"/>
              </a:ext>
            </a:extLst>
          </p:cNvPr>
          <p:cNvSpPr>
            <a:spLocks noGrp="1"/>
          </p:cNvSpPr>
          <p:nvPr>
            <p:ph type="body" sz="half" idx="2"/>
          </p:nvPr>
        </p:nvSpPr>
        <p:spPr>
          <a:xfrm>
            <a:off x="1" y="798287"/>
            <a:ext cx="5109028" cy="4655386"/>
          </a:xfrm>
        </p:spPr>
        <p:txBody>
          <a:bodyPr>
            <a:normAutofit/>
          </a:bodyPr>
          <a:lstStyle/>
          <a:p>
            <a:r>
              <a:rPr lang="tr-TR" sz="2400" b="0" i="0" dirty="0">
                <a:solidFill>
                  <a:srgbClr val="424242"/>
                </a:solidFill>
                <a:effectLst/>
                <a:latin typeface="+mj-lt"/>
              </a:rPr>
              <a:t>Eski Avrupa kültürlerinde bacalar; ruhlar ve tanrılarla bağlantılı kabul edilirdi. Pagan inanışlarına göre bereket ve şans getiren tanrılar ya da ruhlar bacadan eve girerdi. Bu gelenek zamanla Aziz </a:t>
            </a:r>
            <a:r>
              <a:rPr lang="tr-TR" sz="2400" b="0" i="0" dirty="0" err="1">
                <a:solidFill>
                  <a:srgbClr val="424242"/>
                </a:solidFill>
                <a:effectLst/>
                <a:latin typeface="+mj-lt"/>
              </a:rPr>
              <a:t>Nikolaos’un</a:t>
            </a:r>
            <a:r>
              <a:rPr lang="tr-TR" sz="2400" b="0" i="0" dirty="0">
                <a:solidFill>
                  <a:srgbClr val="424242"/>
                </a:solidFill>
                <a:effectLst/>
                <a:latin typeface="+mj-lt"/>
              </a:rPr>
              <a:t> hikayesiyle birleşerek modern Noel Baba efsanesini şekillendirdi.</a:t>
            </a:r>
            <a:endParaRPr lang="tr-TR" sz="2400" dirty="0">
              <a:latin typeface="+mj-lt"/>
            </a:endParaRPr>
          </a:p>
        </p:txBody>
      </p:sp>
      <p:pic>
        <p:nvPicPr>
          <p:cNvPr id="7170" name="Picture 2" descr="2. Pagan Ritüelleri ve Şömine İnanışları">
            <a:extLst>
              <a:ext uri="{FF2B5EF4-FFF2-40B4-BE49-F238E27FC236}">
                <a16:creationId xmlns:a16="http://schemas.microsoft.com/office/drawing/2014/main" id="{29F50955-A7F3-0898-E71D-1638E369A1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8580" y="682171"/>
            <a:ext cx="5715000" cy="4241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303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1979EB9-86EE-66BE-B706-FB11307921D4}"/>
              </a:ext>
            </a:extLst>
          </p:cNvPr>
          <p:cNvSpPr>
            <a:spLocks noGrp="1"/>
          </p:cNvSpPr>
          <p:nvPr>
            <p:ph type="title"/>
          </p:nvPr>
        </p:nvSpPr>
        <p:spPr>
          <a:xfrm>
            <a:off x="81023" y="11897"/>
            <a:ext cx="4023289" cy="787078"/>
          </a:xfrm>
        </p:spPr>
        <p:txBody>
          <a:bodyPr/>
          <a:lstStyle/>
          <a:p>
            <a:r>
              <a:rPr lang="tr-TR" dirty="0">
                <a:solidFill>
                  <a:srgbClr val="FF0000"/>
                </a:solidFill>
              </a:rPr>
              <a:t>Pagan Ritüelleri</a:t>
            </a:r>
            <a:endParaRPr lang="tr-TR" dirty="0"/>
          </a:p>
        </p:txBody>
      </p:sp>
      <p:sp>
        <p:nvSpPr>
          <p:cNvPr id="3" name="İçerik Yer Tutucusu 2">
            <a:extLst>
              <a:ext uri="{FF2B5EF4-FFF2-40B4-BE49-F238E27FC236}">
                <a16:creationId xmlns:a16="http://schemas.microsoft.com/office/drawing/2014/main" id="{13BCE840-ADB1-ED94-9B19-A9E309A4B760}"/>
              </a:ext>
            </a:extLst>
          </p:cNvPr>
          <p:cNvSpPr>
            <a:spLocks noGrp="1"/>
          </p:cNvSpPr>
          <p:nvPr>
            <p:ph idx="1"/>
          </p:nvPr>
        </p:nvSpPr>
        <p:spPr>
          <a:xfrm>
            <a:off x="831213" y="798974"/>
            <a:ext cx="10224971" cy="4658826"/>
          </a:xfrm>
        </p:spPr>
        <p:txBody>
          <a:bodyPr>
            <a:normAutofit/>
          </a:bodyPr>
          <a:lstStyle/>
          <a:p>
            <a:pPr marL="0" indent="0">
              <a:buNone/>
            </a:pPr>
            <a:r>
              <a:rPr lang="tr-TR" sz="2400" dirty="0"/>
              <a:t>Eski çağdaki putperestlerde, tanrıların ve kahramanların efsanevi hikâyelerine mitoloji denir. Hayali tanrıların ölmesi veya dirilmesi ile kendilerinin kurtulacağı zannolunurdu. Kurtarıcı tanrıya inanan kavimlerin ayinlerinin en mühimi, kişinin tanrı ile birleştiğine, bütünleştiğine inandıkları, sembolik et yeme ve içki içme ayinleridir. Her bir kurtarıcı tanrının, kış başlangıcında doğduğuna inanıldı. Kış başlangıcı ise, Julian takvimine göre 25 Aralık'tır. Hıristiyanlar da, İsa </a:t>
            </a:r>
            <a:r>
              <a:rPr lang="tr-TR" sz="2400" dirty="0" err="1"/>
              <a:t>aleyhisselamı</a:t>
            </a:r>
            <a:r>
              <a:rPr lang="tr-TR" sz="2400" dirty="0"/>
              <a:t> kurtarıcı bir tanrı yaparak, bu tarihte doğduğunu kabul ettiler ve bu geceyi milat ve Noel olarak her sene kutlamaya başladılar.         Dinimizislam.com</a:t>
            </a:r>
          </a:p>
        </p:txBody>
      </p:sp>
    </p:spTree>
    <p:extLst>
      <p:ext uri="{BB962C8B-B14F-4D97-AF65-F5344CB8AC3E}">
        <p14:creationId xmlns:p14="http://schemas.microsoft.com/office/powerpoint/2010/main" val="3407478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830AF92-D424-3D43-5339-B13E0860FB40}"/>
              </a:ext>
            </a:extLst>
          </p:cNvPr>
          <p:cNvSpPr>
            <a:spLocks noGrp="1"/>
          </p:cNvSpPr>
          <p:nvPr>
            <p:ph type="title"/>
          </p:nvPr>
        </p:nvSpPr>
        <p:spPr>
          <a:xfrm>
            <a:off x="0" y="4942"/>
            <a:ext cx="5532328" cy="778829"/>
          </a:xfrm>
        </p:spPr>
        <p:txBody>
          <a:bodyPr/>
          <a:lstStyle/>
          <a:p>
            <a:r>
              <a:rPr lang="tr-TR" dirty="0">
                <a:solidFill>
                  <a:srgbClr val="FF0000"/>
                </a:solidFill>
              </a:rPr>
              <a:t>PEKİ YILBAŞI NEDİR?</a:t>
            </a:r>
          </a:p>
        </p:txBody>
      </p:sp>
      <p:pic>
        <p:nvPicPr>
          <p:cNvPr id="5" name="Picture 6" descr="Christmas (Noel) gelenekleri ve kutlamaları || Christmas 2023 (Noel) nedir,  ne zaman, hangi gün kutlanıyor, başladı mı?">
            <a:extLst>
              <a:ext uri="{FF2B5EF4-FFF2-40B4-BE49-F238E27FC236}">
                <a16:creationId xmlns:a16="http://schemas.microsoft.com/office/drawing/2014/main" id="{678A4735-AA21-6EB5-4531-63C12C603193}"/>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5928" r="2592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Metin Yer Tutucusu 3">
            <a:extLst>
              <a:ext uri="{FF2B5EF4-FFF2-40B4-BE49-F238E27FC236}">
                <a16:creationId xmlns:a16="http://schemas.microsoft.com/office/drawing/2014/main" id="{ABED54D0-AA92-5FE4-9877-2D5806B3919E}"/>
              </a:ext>
            </a:extLst>
          </p:cNvPr>
          <p:cNvSpPr>
            <a:spLocks noGrp="1"/>
          </p:cNvSpPr>
          <p:nvPr>
            <p:ph type="body" sz="half" idx="2"/>
          </p:nvPr>
        </p:nvSpPr>
        <p:spPr>
          <a:xfrm>
            <a:off x="652043" y="1051963"/>
            <a:ext cx="5524404" cy="3142666"/>
          </a:xfrm>
        </p:spPr>
        <p:txBody>
          <a:bodyPr>
            <a:normAutofit/>
          </a:bodyPr>
          <a:lstStyle/>
          <a:p>
            <a:r>
              <a:rPr lang="tr-TR" sz="2400" b="0" i="0" dirty="0">
                <a:solidFill>
                  <a:srgbClr val="1F1F1F"/>
                </a:solidFill>
                <a:effectLst/>
                <a:latin typeface="+mj-lt"/>
              </a:rPr>
              <a:t>Yılbaşı, </a:t>
            </a:r>
            <a:r>
              <a:rPr lang="tr-TR" sz="2400" b="0" i="0" dirty="0">
                <a:solidFill>
                  <a:srgbClr val="040C28"/>
                </a:solidFill>
                <a:effectLst/>
                <a:latin typeface="+mj-lt"/>
              </a:rPr>
              <a:t>Miladi takvim kullanan ülkelerde 31 Aralık'ı 1 Ocak'a bağlayan geceye denmektedir</a:t>
            </a:r>
            <a:r>
              <a:rPr lang="tr-TR" sz="2400" b="0" i="0" dirty="0">
                <a:solidFill>
                  <a:srgbClr val="1F1F1F"/>
                </a:solidFill>
                <a:effectLst/>
                <a:latin typeface="+mj-lt"/>
              </a:rPr>
              <a:t>. Yılbaşı, Jülyen takvimine göre Hristiyanlık öncesi Roma'da, Ocak ayının da adının verildiği geçit ve başlangıç tanrısı </a:t>
            </a:r>
            <a:r>
              <a:rPr lang="tr-TR" sz="2400" b="0" i="0" dirty="0" err="1">
                <a:solidFill>
                  <a:srgbClr val="1F1F1F"/>
                </a:solidFill>
                <a:effectLst/>
                <a:latin typeface="+mj-lt"/>
              </a:rPr>
              <a:t>Janus'a</a:t>
            </a:r>
            <a:r>
              <a:rPr lang="tr-TR" sz="2400" b="0" i="0" dirty="0">
                <a:solidFill>
                  <a:srgbClr val="1F1F1F"/>
                </a:solidFill>
                <a:effectLst/>
                <a:latin typeface="+mj-lt"/>
              </a:rPr>
              <a:t> adanmıştı.</a:t>
            </a:r>
            <a:endParaRPr lang="tr-TR" sz="2400" dirty="0">
              <a:latin typeface="+mj-lt"/>
            </a:endParaRPr>
          </a:p>
        </p:txBody>
      </p:sp>
    </p:spTree>
    <p:extLst>
      <p:ext uri="{BB962C8B-B14F-4D97-AF65-F5344CB8AC3E}">
        <p14:creationId xmlns:p14="http://schemas.microsoft.com/office/powerpoint/2010/main" val="3881002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329CB83-0972-2D58-F8D5-5965B49519E8}"/>
              </a:ext>
            </a:extLst>
          </p:cNvPr>
          <p:cNvSpPr>
            <a:spLocks noGrp="1"/>
          </p:cNvSpPr>
          <p:nvPr>
            <p:ph type="title"/>
          </p:nvPr>
        </p:nvSpPr>
        <p:spPr>
          <a:xfrm>
            <a:off x="1294362" y="86889"/>
            <a:ext cx="9603275" cy="688615"/>
          </a:xfrm>
        </p:spPr>
        <p:txBody>
          <a:bodyPr>
            <a:normAutofit fontScale="90000"/>
          </a:bodyPr>
          <a:lstStyle/>
          <a:p>
            <a:pPr algn="ctr"/>
            <a:r>
              <a:rPr lang="tr-TR" sz="4400" dirty="0">
                <a:solidFill>
                  <a:srgbClr val="FF0000"/>
                </a:solidFill>
              </a:rPr>
              <a:t>ÖZET</a:t>
            </a:r>
          </a:p>
        </p:txBody>
      </p:sp>
      <p:sp>
        <p:nvSpPr>
          <p:cNvPr id="5" name="İçerik Yer Tutucusu 4"/>
          <p:cNvSpPr>
            <a:spLocks noGrp="1"/>
          </p:cNvSpPr>
          <p:nvPr>
            <p:ph idx="1"/>
          </p:nvPr>
        </p:nvSpPr>
        <p:spPr>
          <a:xfrm>
            <a:off x="-92597" y="775504"/>
            <a:ext cx="12284597" cy="5335929"/>
          </a:xfrm>
        </p:spPr>
        <p:txBody>
          <a:bodyPr>
            <a:normAutofit fontScale="92500" lnSpcReduction="20000"/>
          </a:bodyPr>
          <a:lstStyle/>
          <a:p>
            <a:pPr marL="0" indent="0" algn="ctr">
              <a:buNone/>
            </a:pPr>
            <a:r>
              <a:rPr lang="tr-TR" sz="2600" b="1" u="sng" dirty="0">
                <a:solidFill>
                  <a:srgbClr val="002060"/>
                </a:solidFill>
                <a:latin typeface="+mj-lt"/>
              </a:rPr>
              <a:t>Bütün bu anlatılanlardan da anlaşılacağı üzere; </a:t>
            </a:r>
          </a:p>
          <a:p>
            <a:pPr algn="ctr">
              <a:buFont typeface="Wingdings" panose="05000000000000000000" pitchFamily="2" charset="2"/>
              <a:buChar char="ü"/>
            </a:pPr>
            <a:r>
              <a:rPr lang="tr-TR" sz="2600" b="1" dirty="0">
                <a:solidFill>
                  <a:srgbClr val="FF0000"/>
                </a:solidFill>
                <a:latin typeface="+mj-lt"/>
              </a:rPr>
              <a:t>Roma İmparatoru Konstantin pagan kültürünü </a:t>
            </a:r>
            <a:r>
              <a:rPr lang="tr-TR" sz="2600" b="1" dirty="0" err="1">
                <a:solidFill>
                  <a:srgbClr val="FF0000"/>
                </a:solidFill>
                <a:latin typeface="+mj-lt"/>
              </a:rPr>
              <a:t>Hristiyanlık’la</a:t>
            </a:r>
            <a:r>
              <a:rPr lang="tr-TR" sz="2600" b="1" dirty="0">
                <a:solidFill>
                  <a:srgbClr val="FF0000"/>
                </a:solidFill>
                <a:latin typeface="+mj-lt"/>
              </a:rPr>
              <a:t> birleştirmiştir.</a:t>
            </a:r>
          </a:p>
          <a:p>
            <a:pPr algn="ctr">
              <a:buFont typeface="Wingdings" panose="05000000000000000000" pitchFamily="2" charset="2"/>
              <a:buChar char="ü"/>
            </a:pPr>
            <a:r>
              <a:rPr lang="tr-TR" sz="2600" b="1" dirty="0">
                <a:solidFill>
                  <a:srgbClr val="FF0000"/>
                </a:solidFill>
                <a:latin typeface="+mj-lt"/>
              </a:rPr>
              <a:t>Böylece onun zamanında Noel ortaya çıkmıştır. </a:t>
            </a:r>
          </a:p>
          <a:p>
            <a:pPr algn="ctr">
              <a:buFont typeface="Wingdings" panose="05000000000000000000" pitchFamily="2" charset="2"/>
              <a:buChar char="ü"/>
            </a:pPr>
            <a:r>
              <a:rPr lang="tr-TR" sz="2600" b="1" dirty="0">
                <a:solidFill>
                  <a:srgbClr val="FF0000"/>
                </a:solidFill>
                <a:latin typeface="+mj-lt"/>
              </a:rPr>
              <a:t>Noel baba denilen şahıs bir papazdır.</a:t>
            </a:r>
          </a:p>
          <a:p>
            <a:pPr algn="ctr">
              <a:buFont typeface="Wingdings" panose="05000000000000000000" pitchFamily="2" charset="2"/>
              <a:buChar char="ü"/>
            </a:pPr>
            <a:r>
              <a:rPr lang="tr-TR" sz="2600" b="1" dirty="0">
                <a:solidFill>
                  <a:srgbClr val="FF0000"/>
                </a:solidFill>
                <a:latin typeface="+mj-lt"/>
              </a:rPr>
              <a:t>Çam ağacı, bacadan evlere girme, geyik vs. pagan ritüelleridir.</a:t>
            </a:r>
          </a:p>
          <a:p>
            <a:pPr algn="ctr">
              <a:buFont typeface="Wingdings" panose="05000000000000000000" pitchFamily="2" charset="2"/>
              <a:buChar char="ü"/>
            </a:pPr>
            <a:r>
              <a:rPr lang="tr-TR" sz="2600" b="1" dirty="0">
                <a:solidFill>
                  <a:srgbClr val="FF0000"/>
                </a:solidFill>
                <a:latin typeface="+mj-lt"/>
              </a:rPr>
              <a:t>Hristiyanlar İsa </a:t>
            </a:r>
            <a:r>
              <a:rPr lang="tr-TR" sz="2600" b="1" dirty="0" err="1">
                <a:solidFill>
                  <a:srgbClr val="FF0000"/>
                </a:solidFill>
                <a:latin typeface="+mj-lt"/>
              </a:rPr>
              <a:t>aleyhiselamın</a:t>
            </a:r>
            <a:r>
              <a:rPr lang="tr-TR" sz="2600" b="1" dirty="0">
                <a:solidFill>
                  <a:srgbClr val="FF0000"/>
                </a:solidFill>
                <a:latin typeface="+mj-lt"/>
              </a:rPr>
              <a:t> doğum günü olduklarına inandıkları için 25 Aralık gününü/haftasını kutlamaktadır. </a:t>
            </a:r>
          </a:p>
          <a:p>
            <a:pPr algn="ctr">
              <a:buFont typeface="Wingdings" panose="05000000000000000000" pitchFamily="2" charset="2"/>
              <a:buChar char="ü"/>
            </a:pPr>
            <a:r>
              <a:rPr lang="tr-TR" sz="2600" b="1" u="sng" dirty="0">
                <a:solidFill>
                  <a:srgbClr val="FF0000"/>
                </a:solidFill>
                <a:latin typeface="+mj-lt"/>
              </a:rPr>
              <a:t>Dolayısıyla </a:t>
            </a:r>
            <a:r>
              <a:rPr lang="tr-TR" sz="2600" b="1" u="sng" dirty="0" err="1">
                <a:solidFill>
                  <a:srgbClr val="FF0000"/>
                </a:solidFill>
                <a:latin typeface="+mj-lt"/>
              </a:rPr>
              <a:t>noel</a:t>
            </a:r>
            <a:r>
              <a:rPr lang="tr-TR" sz="2600" b="1" u="sng" dirty="0">
                <a:solidFill>
                  <a:srgbClr val="FF0000"/>
                </a:solidFill>
                <a:latin typeface="+mj-lt"/>
              </a:rPr>
              <a:t> bir Hristiyan bayramıdır. </a:t>
            </a:r>
          </a:p>
          <a:p>
            <a:pPr algn="ctr">
              <a:buFont typeface="Wingdings" panose="05000000000000000000" pitchFamily="2" charset="2"/>
              <a:buChar char="ü"/>
            </a:pPr>
            <a:r>
              <a:rPr lang="tr-TR" sz="2600" b="1" u="sng" dirty="0">
                <a:solidFill>
                  <a:srgbClr val="FF0000"/>
                </a:solidFill>
                <a:latin typeface="+mj-lt"/>
              </a:rPr>
              <a:t>Yılbaşı ise miladi takvime göre bir senenin bitişi diğer senenin başlangıcıdır.</a:t>
            </a:r>
          </a:p>
          <a:p>
            <a:pPr algn="ctr">
              <a:buFont typeface="Wingdings" panose="05000000000000000000" pitchFamily="2" charset="2"/>
              <a:buChar char="ü"/>
            </a:pPr>
            <a:r>
              <a:rPr lang="tr-TR" sz="2600" b="1" u="sng" dirty="0">
                <a:solidFill>
                  <a:srgbClr val="FF0000"/>
                </a:solidFill>
                <a:latin typeface="+mj-lt"/>
              </a:rPr>
              <a:t>Fakat </a:t>
            </a:r>
            <a:r>
              <a:rPr lang="tr-TR" sz="2600" b="1" u="sng" dirty="0" err="1">
                <a:solidFill>
                  <a:srgbClr val="FF0000"/>
                </a:solidFill>
                <a:latin typeface="+mj-lt"/>
              </a:rPr>
              <a:t>noel</a:t>
            </a:r>
            <a:r>
              <a:rPr lang="tr-TR" sz="2600" b="1" u="sng" dirty="0">
                <a:solidFill>
                  <a:srgbClr val="FF0000"/>
                </a:solidFill>
                <a:latin typeface="+mj-lt"/>
              </a:rPr>
              <a:t> ve yılbaşı birbirine geçmiş, </a:t>
            </a:r>
            <a:r>
              <a:rPr lang="tr-TR" sz="2600" b="1" u="sng" dirty="0" err="1">
                <a:solidFill>
                  <a:srgbClr val="FF0000"/>
                </a:solidFill>
                <a:latin typeface="+mj-lt"/>
              </a:rPr>
              <a:t>içiçe</a:t>
            </a:r>
            <a:r>
              <a:rPr lang="tr-TR" sz="2600" b="1" u="sng" dirty="0">
                <a:solidFill>
                  <a:srgbClr val="FF0000"/>
                </a:solidFill>
                <a:latin typeface="+mj-lt"/>
              </a:rPr>
              <a:t> yaşanmakta ve birbirinin devamı niteliğindedir.</a:t>
            </a:r>
          </a:p>
          <a:p>
            <a:pPr algn="ctr">
              <a:buFont typeface="Wingdings" panose="05000000000000000000" pitchFamily="2" charset="2"/>
              <a:buChar char="v"/>
            </a:pPr>
            <a:endParaRPr lang="tr-TR" sz="2400" b="1" u="sng" dirty="0">
              <a:solidFill>
                <a:srgbClr val="FF0000"/>
              </a:solidFill>
              <a:latin typeface="+mj-lt"/>
            </a:endParaRPr>
          </a:p>
        </p:txBody>
      </p:sp>
    </p:spTree>
    <p:extLst>
      <p:ext uri="{BB962C8B-B14F-4D97-AF65-F5344CB8AC3E}">
        <p14:creationId xmlns:p14="http://schemas.microsoft.com/office/powerpoint/2010/main" val="3989178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187AE80-D682-6B65-5808-E1BA4EB2A115}"/>
              </a:ext>
            </a:extLst>
          </p:cNvPr>
          <p:cNvSpPr>
            <a:spLocks noGrp="1"/>
          </p:cNvSpPr>
          <p:nvPr>
            <p:ph type="title"/>
          </p:nvPr>
        </p:nvSpPr>
        <p:spPr>
          <a:xfrm>
            <a:off x="1772816" y="365125"/>
            <a:ext cx="8854751" cy="1325563"/>
          </a:xfrm>
        </p:spPr>
        <p:txBody>
          <a:bodyPr/>
          <a:lstStyle/>
          <a:p>
            <a:r>
              <a:rPr lang="tr-TR" b="1" dirty="0">
                <a:solidFill>
                  <a:srgbClr val="FF0000"/>
                </a:solidFill>
                <a:latin typeface="Arial Black" panose="020B0A04020102020204" pitchFamily="34" charset="0"/>
              </a:rPr>
              <a:t>BİZİM İÇİN NOEL NEDİR? </a:t>
            </a:r>
          </a:p>
        </p:txBody>
      </p:sp>
      <p:pic>
        <p:nvPicPr>
          <p:cNvPr id="3" name="Resim 2"/>
          <p:cNvPicPr>
            <a:picLocks noChangeAspect="1"/>
          </p:cNvPicPr>
          <p:nvPr/>
        </p:nvPicPr>
        <p:blipFill>
          <a:blip r:embed="rId2"/>
          <a:stretch>
            <a:fillRect/>
          </a:stretch>
        </p:blipFill>
        <p:spPr>
          <a:xfrm rot="19871735">
            <a:off x="8163197" y="1905681"/>
            <a:ext cx="3753032" cy="2241096"/>
          </a:xfrm>
          <a:prstGeom prst="rect">
            <a:avLst/>
          </a:prstGeom>
        </p:spPr>
      </p:pic>
      <p:pic>
        <p:nvPicPr>
          <p:cNvPr id="4" name="Resim 3"/>
          <p:cNvPicPr>
            <a:picLocks noChangeAspect="1"/>
          </p:cNvPicPr>
          <p:nvPr/>
        </p:nvPicPr>
        <p:blipFill>
          <a:blip r:embed="rId3"/>
          <a:stretch>
            <a:fillRect/>
          </a:stretch>
        </p:blipFill>
        <p:spPr>
          <a:xfrm rot="1443488">
            <a:off x="-37027" y="1810223"/>
            <a:ext cx="3360798" cy="2526764"/>
          </a:xfrm>
          <a:prstGeom prst="rect">
            <a:avLst/>
          </a:prstGeom>
        </p:spPr>
      </p:pic>
      <p:pic>
        <p:nvPicPr>
          <p:cNvPr id="5" name="Resim 4">
            <a:extLst>
              <a:ext uri="{FF2B5EF4-FFF2-40B4-BE49-F238E27FC236}">
                <a16:creationId xmlns:a16="http://schemas.microsoft.com/office/drawing/2014/main" id="{09CCD5BC-0ED8-6959-7C5D-A63E6E75F864}"/>
              </a:ext>
            </a:extLst>
          </p:cNvPr>
          <p:cNvPicPr>
            <a:picLocks noChangeAspect="1"/>
          </p:cNvPicPr>
          <p:nvPr/>
        </p:nvPicPr>
        <p:blipFill>
          <a:blip r:embed="rId4"/>
          <a:stretch>
            <a:fillRect/>
          </a:stretch>
        </p:blipFill>
        <p:spPr>
          <a:xfrm>
            <a:off x="3692834" y="1922676"/>
            <a:ext cx="3830710" cy="2579650"/>
          </a:xfrm>
          <a:prstGeom prst="rect">
            <a:avLst/>
          </a:prstGeom>
        </p:spPr>
      </p:pic>
    </p:spTree>
    <p:extLst>
      <p:ext uri="{BB962C8B-B14F-4D97-AF65-F5344CB8AC3E}">
        <p14:creationId xmlns:p14="http://schemas.microsoft.com/office/powerpoint/2010/main" val="3505033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815E2-E820-C302-84DE-A9DBF2B247F0}"/>
            </a:ext>
          </a:extLst>
        </p:cNvPr>
        <p:cNvGrpSpPr/>
        <p:nvPr/>
      </p:nvGrpSpPr>
      <p:grpSpPr>
        <a:xfrm>
          <a:off x="0" y="0"/>
          <a:ext cx="0" cy="0"/>
          <a:chOff x="0" y="0"/>
          <a:chExt cx="0" cy="0"/>
        </a:xfrm>
      </p:grpSpPr>
      <p:sp>
        <p:nvSpPr>
          <p:cNvPr id="2" name="Unvan 1">
            <a:extLst>
              <a:ext uri="{FF2B5EF4-FFF2-40B4-BE49-F238E27FC236}">
                <a16:creationId xmlns:a16="http://schemas.microsoft.com/office/drawing/2014/main" id="{23663779-92B0-429A-1494-07C7FFBF2A23}"/>
              </a:ext>
            </a:extLst>
          </p:cNvPr>
          <p:cNvSpPr>
            <a:spLocks noGrp="1"/>
          </p:cNvSpPr>
          <p:nvPr>
            <p:ph type="title"/>
          </p:nvPr>
        </p:nvSpPr>
        <p:spPr/>
        <p:txBody>
          <a:bodyPr/>
          <a:lstStyle/>
          <a:p>
            <a:pPr algn="ctr"/>
            <a:r>
              <a:rPr lang="tr-TR" dirty="0">
                <a:solidFill>
                  <a:srgbClr val="FF0000"/>
                </a:solidFill>
              </a:rPr>
              <a:t>ÖNCELİKLE: </a:t>
            </a:r>
            <a:r>
              <a:rPr lang="tr-TR" sz="4000" dirty="0">
                <a:solidFill>
                  <a:srgbClr val="FF0000"/>
                </a:solidFill>
              </a:rPr>
              <a:t>BİZ KİMİZ?</a:t>
            </a:r>
          </a:p>
        </p:txBody>
      </p:sp>
      <p:sp>
        <p:nvSpPr>
          <p:cNvPr id="3" name="İçerik Yer Tutucusu 2">
            <a:extLst>
              <a:ext uri="{FF2B5EF4-FFF2-40B4-BE49-F238E27FC236}">
                <a16:creationId xmlns:a16="http://schemas.microsoft.com/office/drawing/2014/main" id="{B8868D5B-705F-3670-A787-61BAB0DE2289}"/>
              </a:ext>
            </a:extLst>
          </p:cNvPr>
          <p:cNvSpPr>
            <a:spLocks noGrp="1"/>
          </p:cNvSpPr>
          <p:nvPr>
            <p:ph idx="1"/>
          </p:nvPr>
        </p:nvSpPr>
        <p:spPr/>
        <p:txBody>
          <a:bodyPr>
            <a:normAutofit/>
          </a:bodyPr>
          <a:lstStyle/>
          <a:p>
            <a:pPr marL="0" indent="0" algn="ctr">
              <a:buNone/>
            </a:pPr>
            <a:r>
              <a:rPr lang="tr-TR" sz="2400" b="1" dirty="0">
                <a:solidFill>
                  <a:srgbClr val="002060"/>
                </a:solidFill>
              </a:rPr>
              <a:t>(Kim bir kavme benzerse o kavimden olur)</a:t>
            </a:r>
          </a:p>
          <a:p>
            <a:pPr marL="0" indent="0" algn="ctr">
              <a:buNone/>
            </a:pPr>
            <a:endParaRPr lang="tr-TR" sz="1400" b="1" i="1" dirty="0">
              <a:solidFill>
                <a:srgbClr val="002060"/>
              </a:solidFill>
            </a:endParaRPr>
          </a:p>
          <a:p>
            <a:pPr marL="0" indent="0" algn="ctr">
              <a:buNone/>
            </a:pPr>
            <a:endParaRPr lang="tr-TR" sz="1400" b="1" i="1" dirty="0">
              <a:solidFill>
                <a:srgbClr val="002060"/>
              </a:solidFill>
            </a:endParaRPr>
          </a:p>
          <a:p>
            <a:pPr marL="0" indent="0" algn="ctr">
              <a:buNone/>
            </a:pPr>
            <a:r>
              <a:rPr lang="tr-TR" sz="1600" b="1" i="1" dirty="0">
                <a:solidFill>
                  <a:srgbClr val="002060"/>
                </a:solidFill>
              </a:rPr>
              <a:t>Hadis-i Şerif</a:t>
            </a:r>
            <a:endParaRPr lang="tr-TR" sz="1600" i="1" dirty="0">
              <a:solidFill>
                <a:srgbClr val="002060"/>
              </a:solidFill>
            </a:endParaRPr>
          </a:p>
        </p:txBody>
      </p:sp>
    </p:spTree>
    <p:extLst>
      <p:ext uri="{BB962C8B-B14F-4D97-AF65-F5344CB8AC3E}">
        <p14:creationId xmlns:p14="http://schemas.microsoft.com/office/powerpoint/2010/main" val="33967533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pPr algn="ctr"/>
            <a:r>
              <a:rPr lang="tr-TR" dirty="0">
                <a:solidFill>
                  <a:srgbClr val="FF0000"/>
                </a:solidFill>
              </a:rPr>
              <a:t>MÜSLÜMAN BİR TOPLUMDA NOEL MANZARALARI???</a:t>
            </a:r>
          </a:p>
        </p:txBody>
      </p:sp>
      <p:sp>
        <p:nvSpPr>
          <p:cNvPr id="3" name="İçerik Yer Tutucusu 2"/>
          <p:cNvSpPr>
            <a:spLocks noGrp="1"/>
          </p:cNvSpPr>
          <p:nvPr>
            <p:ph idx="1"/>
          </p:nvPr>
        </p:nvSpPr>
        <p:spPr/>
        <p:txBody>
          <a:bodyPr>
            <a:normAutofit/>
          </a:bodyPr>
          <a:lstStyle/>
          <a:p>
            <a:pPr marL="0" indent="0" algn="ctr">
              <a:buNone/>
            </a:pPr>
            <a:endParaRPr lang="tr-TR" sz="3200" b="1" i="1" dirty="0">
              <a:solidFill>
                <a:srgbClr val="002060"/>
              </a:solidFill>
            </a:endParaRPr>
          </a:p>
          <a:p>
            <a:pPr marL="0" indent="0" algn="ctr">
              <a:buNone/>
            </a:pPr>
            <a:r>
              <a:rPr lang="tr-TR" sz="3200" b="1" i="1" dirty="0">
                <a:solidFill>
                  <a:srgbClr val="002060"/>
                </a:solidFill>
              </a:rPr>
              <a:t>Tuzağa dikkat</a:t>
            </a:r>
            <a:br>
              <a:rPr lang="tr-TR" sz="3200" i="1" dirty="0"/>
            </a:br>
            <a:r>
              <a:rPr lang="tr-TR" sz="3200" i="1" dirty="0">
                <a:solidFill>
                  <a:srgbClr val="002060"/>
                </a:solidFill>
              </a:rPr>
              <a:t>Yakını göremezken, gözlerimiz uzakta,</a:t>
            </a:r>
            <a:br>
              <a:rPr lang="tr-TR" sz="3200" i="1" dirty="0">
                <a:solidFill>
                  <a:srgbClr val="002060"/>
                </a:solidFill>
              </a:rPr>
            </a:br>
            <a:r>
              <a:rPr lang="tr-TR" sz="3200" i="1" dirty="0">
                <a:solidFill>
                  <a:srgbClr val="002060"/>
                </a:solidFill>
              </a:rPr>
              <a:t>Her an dikkat etmeli, ayağımız tuzakta.</a:t>
            </a:r>
          </a:p>
        </p:txBody>
      </p:sp>
    </p:spTree>
    <p:extLst>
      <p:ext uri="{BB962C8B-B14F-4D97-AF65-F5344CB8AC3E}">
        <p14:creationId xmlns:p14="http://schemas.microsoft.com/office/powerpoint/2010/main" val="3725051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Yılbaşı Ağacı Yapma Videosu Nasıl Çekilir | TikTok">
            <a:extLst>
              <a:ext uri="{FF2B5EF4-FFF2-40B4-BE49-F238E27FC236}">
                <a16:creationId xmlns:a16="http://schemas.microsoft.com/office/drawing/2014/main" id="{0C5563B3-D030-F662-241A-857B870E9D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536" y="124117"/>
            <a:ext cx="2954888" cy="2917663"/>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Yılbaşı Ağaçi Nasıl Açılır | TikTok">
            <a:extLst>
              <a:ext uri="{FF2B5EF4-FFF2-40B4-BE49-F238E27FC236}">
                <a16:creationId xmlns:a16="http://schemas.microsoft.com/office/drawing/2014/main" id="{5F0BB2F3-68CC-B7AF-0F44-4C3F55C709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6747"/>
            <a:ext cx="3116424" cy="3517348"/>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YILBAŞI GECESİ! | SOFRA HAZIRLIĞI | İKEA ALIŞVERİŞİ | VLOG - YouTube">
            <a:extLst>
              <a:ext uri="{FF2B5EF4-FFF2-40B4-BE49-F238E27FC236}">
                <a16:creationId xmlns:a16="http://schemas.microsoft.com/office/drawing/2014/main" id="{99018C08-4013-8952-84B1-EA883A276A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6424" y="124117"/>
            <a:ext cx="8914040" cy="3178920"/>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Yılbaşı Gecesi Yapılacak 6 Şey - KizlarSoruyor">
            <a:extLst>
              <a:ext uri="{FF2B5EF4-FFF2-40B4-BE49-F238E27FC236}">
                <a16:creationId xmlns:a16="http://schemas.microsoft.com/office/drawing/2014/main" id="{43C98467-9DEA-2A85-2AE3-9342E159A4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3100" y="3303035"/>
            <a:ext cx="4231629" cy="3271060"/>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1">
            <a:extLst>
              <a:ext uri="{FF2B5EF4-FFF2-40B4-BE49-F238E27FC236}">
                <a16:creationId xmlns:a16="http://schemas.microsoft.com/office/drawing/2014/main" id="{9F0B134F-4F7D-4396-9528-87C5C931F766}"/>
              </a:ext>
            </a:extLst>
          </p:cNvPr>
          <p:cNvSpPr/>
          <p:nvPr/>
        </p:nvSpPr>
        <p:spPr>
          <a:xfrm>
            <a:off x="4673600" y="3721100"/>
            <a:ext cx="774700" cy="749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a:extLst>
              <a:ext uri="{FF2B5EF4-FFF2-40B4-BE49-F238E27FC236}">
                <a16:creationId xmlns:a16="http://schemas.microsoft.com/office/drawing/2014/main" id="{2F4D787B-227B-44CC-B367-3EE4E3E6E74D}"/>
              </a:ext>
            </a:extLst>
          </p:cNvPr>
          <p:cNvSpPr/>
          <p:nvPr/>
        </p:nvSpPr>
        <p:spPr>
          <a:xfrm>
            <a:off x="4978400" y="2489200"/>
            <a:ext cx="1549400" cy="5525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587284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ristiyanların Noel Gelenekleri">
            <a:extLst>
              <a:ext uri="{FF2B5EF4-FFF2-40B4-BE49-F238E27FC236}">
                <a16:creationId xmlns:a16="http://schemas.microsoft.com/office/drawing/2014/main" id="{91DED3EE-FBA6-A825-307E-7DDAA358C2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12157">
            <a:off x="151114" y="78657"/>
            <a:ext cx="5506064" cy="384441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Geleneksel Noel Yemekleri Stok Fotoğraflar &amp; Daurade'nin Daha Fazla  Resimleri - Daurade, Dekorasyon, Dikey - iStock">
            <a:extLst>
              <a:ext uri="{FF2B5EF4-FFF2-40B4-BE49-F238E27FC236}">
                <a16:creationId xmlns:a16="http://schemas.microsoft.com/office/drawing/2014/main" id="{2EDD19A5-1914-4161-E055-F777558E4E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78925">
            <a:off x="6107059" y="78658"/>
            <a:ext cx="5506065" cy="384441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hristmas (Noel) Ne Zaman? İşte, Christmas (Noel) Gelenekleri - Mahmure">
            <a:extLst>
              <a:ext uri="{FF2B5EF4-FFF2-40B4-BE49-F238E27FC236}">
                <a16:creationId xmlns:a16="http://schemas.microsoft.com/office/drawing/2014/main" id="{32B66ECC-835F-C969-C8B2-8C4F68FC13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28809">
            <a:off x="1761593" y="4062339"/>
            <a:ext cx="6105829" cy="2656390"/>
          </a:xfrm>
          <a:prstGeom prst="rect">
            <a:avLst/>
          </a:prstGeom>
          <a:noFill/>
          <a:extLst>
            <a:ext uri="{909E8E84-426E-40DD-AFC4-6F175D3DCCD1}">
              <a14:hiddenFill xmlns:a14="http://schemas.microsoft.com/office/drawing/2010/main">
                <a:solidFill>
                  <a:srgbClr val="FFFFFF"/>
                </a:solidFill>
              </a14:hiddenFill>
            </a:ext>
          </a:extLst>
        </p:spPr>
      </p:pic>
      <p:sp>
        <p:nvSpPr>
          <p:cNvPr id="2" name="Dikdörtgen: Köşeleri Yuvarlatılmış 1">
            <a:extLst>
              <a:ext uri="{FF2B5EF4-FFF2-40B4-BE49-F238E27FC236}">
                <a16:creationId xmlns:a16="http://schemas.microsoft.com/office/drawing/2014/main" id="{ADCA44EC-AACB-3EDF-EA4E-E94C06C8C680}"/>
              </a:ext>
            </a:extLst>
          </p:cNvPr>
          <p:cNvSpPr/>
          <p:nvPr/>
        </p:nvSpPr>
        <p:spPr>
          <a:xfrm>
            <a:off x="9266216" y="4930815"/>
            <a:ext cx="2925784" cy="192718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a:t>Kimine nazar olur,</a:t>
            </a:r>
          </a:p>
          <a:p>
            <a:pPr algn="ctr"/>
            <a:r>
              <a:rPr lang="tr-TR"/>
              <a:t>Kimisi yazar olur,</a:t>
            </a:r>
          </a:p>
          <a:p>
            <a:pPr algn="ctr"/>
            <a:r>
              <a:rPr lang="tr-TR"/>
              <a:t>Yapılan numaralar,</a:t>
            </a:r>
          </a:p>
          <a:p>
            <a:pPr algn="ctr"/>
            <a:r>
              <a:rPr lang="tr-TR"/>
              <a:t>Hep azar azar olur!</a:t>
            </a:r>
          </a:p>
        </p:txBody>
      </p:sp>
    </p:spTree>
    <p:extLst>
      <p:ext uri="{BB962C8B-B14F-4D97-AF65-F5344CB8AC3E}">
        <p14:creationId xmlns:p14="http://schemas.microsoft.com/office/powerpoint/2010/main" val="1381499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A7024198-9AEF-4D85-BEE1-E3814E675795}"/>
              </a:ext>
            </a:extLst>
          </p:cNvPr>
          <p:cNvPicPr>
            <a:picLocks noChangeAspect="1"/>
          </p:cNvPicPr>
          <p:nvPr/>
        </p:nvPicPr>
        <p:blipFill>
          <a:blip r:embed="rId2"/>
          <a:stretch>
            <a:fillRect/>
          </a:stretch>
        </p:blipFill>
        <p:spPr>
          <a:xfrm rot="1157038">
            <a:off x="6825572" y="76404"/>
            <a:ext cx="5362593" cy="4272240"/>
          </a:xfrm>
          <a:prstGeom prst="rect">
            <a:avLst/>
          </a:prstGeom>
        </p:spPr>
      </p:pic>
      <p:pic>
        <p:nvPicPr>
          <p:cNvPr id="3" name="Resim 2">
            <a:extLst>
              <a:ext uri="{FF2B5EF4-FFF2-40B4-BE49-F238E27FC236}">
                <a16:creationId xmlns:a16="http://schemas.microsoft.com/office/drawing/2014/main" id="{F5523FFB-8721-419E-A72B-3517969636E0}"/>
              </a:ext>
            </a:extLst>
          </p:cNvPr>
          <p:cNvPicPr>
            <a:picLocks noChangeAspect="1"/>
          </p:cNvPicPr>
          <p:nvPr/>
        </p:nvPicPr>
        <p:blipFill>
          <a:blip r:embed="rId3"/>
          <a:stretch>
            <a:fillRect/>
          </a:stretch>
        </p:blipFill>
        <p:spPr>
          <a:xfrm rot="20494624">
            <a:off x="422417" y="80961"/>
            <a:ext cx="4762500" cy="3133725"/>
          </a:xfrm>
          <a:prstGeom prst="rect">
            <a:avLst/>
          </a:prstGeom>
        </p:spPr>
      </p:pic>
      <p:pic>
        <p:nvPicPr>
          <p:cNvPr id="4" name="Resim 3">
            <a:extLst>
              <a:ext uri="{FF2B5EF4-FFF2-40B4-BE49-F238E27FC236}">
                <a16:creationId xmlns:a16="http://schemas.microsoft.com/office/drawing/2014/main" id="{3D3008B4-191D-40B4-B87F-3AF2D1A4EF02}"/>
              </a:ext>
            </a:extLst>
          </p:cNvPr>
          <p:cNvPicPr>
            <a:picLocks noChangeAspect="1"/>
          </p:cNvPicPr>
          <p:nvPr/>
        </p:nvPicPr>
        <p:blipFill>
          <a:blip r:embed="rId4"/>
          <a:stretch>
            <a:fillRect/>
          </a:stretch>
        </p:blipFill>
        <p:spPr>
          <a:xfrm rot="1361809">
            <a:off x="3445116" y="3403599"/>
            <a:ext cx="4569769" cy="3048000"/>
          </a:xfrm>
          <a:prstGeom prst="rect">
            <a:avLst/>
          </a:prstGeom>
        </p:spPr>
      </p:pic>
    </p:spTree>
    <p:extLst>
      <p:ext uri="{BB962C8B-B14F-4D97-AF65-F5344CB8AC3E}">
        <p14:creationId xmlns:p14="http://schemas.microsoft.com/office/powerpoint/2010/main" val="23148905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187AE80-D682-6B65-5808-E1BA4EB2A115}"/>
              </a:ext>
            </a:extLst>
          </p:cNvPr>
          <p:cNvSpPr>
            <a:spLocks noGrp="1"/>
          </p:cNvSpPr>
          <p:nvPr>
            <p:ph type="title"/>
          </p:nvPr>
        </p:nvSpPr>
        <p:spPr>
          <a:xfrm>
            <a:off x="1772816" y="365125"/>
            <a:ext cx="8854751" cy="1325563"/>
          </a:xfrm>
        </p:spPr>
        <p:txBody>
          <a:bodyPr/>
          <a:lstStyle/>
          <a:p>
            <a:r>
              <a:rPr lang="tr-TR" dirty="0">
                <a:solidFill>
                  <a:srgbClr val="FF0000"/>
                </a:solidFill>
              </a:rPr>
              <a:t>NOEL VE YILBAŞI NEDİR? </a:t>
            </a:r>
          </a:p>
        </p:txBody>
      </p:sp>
      <p:pic>
        <p:nvPicPr>
          <p:cNvPr id="3" name="Resim 2">
            <a:extLst>
              <a:ext uri="{FF2B5EF4-FFF2-40B4-BE49-F238E27FC236}">
                <a16:creationId xmlns:a16="http://schemas.microsoft.com/office/drawing/2014/main" id="{C722F48B-FDAF-C08E-61BD-6678EAC7966B}"/>
              </a:ext>
            </a:extLst>
          </p:cNvPr>
          <p:cNvPicPr>
            <a:picLocks noChangeAspect="1"/>
          </p:cNvPicPr>
          <p:nvPr/>
        </p:nvPicPr>
        <p:blipFill>
          <a:blip r:embed="rId2"/>
          <a:stretch>
            <a:fillRect/>
          </a:stretch>
        </p:blipFill>
        <p:spPr>
          <a:xfrm>
            <a:off x="3761774" y="2317530"/>
            <a:ext cx="4051140" cy="2833206"/>
          </a:xfrm>
          <a:prstGeom prst="rect">
            <a:avLst/>
          </a:prstGeom>
        </p:spPr>
      </p:pic>
    </p:spTree>
    <p:extLst>
      <p:ext uri="{BB962C8B-B14F-4D97-AF65-F5344CB8AC3E}">
        <p14:creationId xmlns:p14="http://schemas.microsoft.com/office/powerpoint/2010/main" val="35622957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FAAD35F0-A78E-4087-88EF-F2203DB93063}"/>
              </a:ext>
            </a:extLst>
          </p:cNvPr>
          <p:cNvPicPr>
            <a:picLocks noChangeAspect="1"/>
          </p:cNvPicPr>
          <p:nvPr/>
        </p:nvPicPr>
        <p:blipFill>
          <a:blip r:embed="rId2"/>
          <a:stretch>
            <a:fillRect/>
          </a:stretch>
        </p:blipFill>
        <p:spPr>
          <a:xfrm rot="20448879">
            <a:off x="824862" y="495300"/>
            <a:ext cx="2362837" cy="4205287"/>
          </a:xfrm>
          <a:prstGeom prst="rect">
            <a:avLst/>
          </a:prstGeom>
        </p:spPr>
      </p:pic>
      <p:sp>
        <p:nvSpPr>
          <p:cNvPr id="3" name="Dikdörtgen 2">
            <a:extLst>
              <a:ext uri="{FF2B5EF4-FFF2-40B4-BE49-F238E27FC236}">
                <a16:creationId xmlns:a16="http://schemas.microsoft.com/office/drawing/2014/main" id="{B10E51E7-CC7D-4819-A4F1-D605FEE5E3A7}"/>
              </a:ext>
            </a:extLst>
          </p:cNvPr>
          <p:cNvSpPr/>
          <p:nvPr/>
        </p:nvSpPr>
        <p:spPr>
          <a:xfrm>
            <a:off x="1282700" y="1638300"/>
            <a:ext cx="711200" cy="355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Dikdörtgen 3">
            <a:extLst>
              <a:ext uri="{FF2B5EF4-FFF2-40B4-BE49-F238E27FC236}">
                <a16:creationId xmlns:a16="http://schemas.microsoft.com/office/drawing/2014/main" id="{03BD781E-C9D0-4802-9E18-EB4FAA2E3878}"/>
              </a:ext>
            </a:extLst>
          </p:cNvPr>
          <p:cNvSpPr/>
          <p:nvPr/>
        </p:nvSpPr>
        <p:spPr>
          <a:xfrm>
            <a:off x="1993900" y="1879600"/>
            <a:ext cx="584200" cy="355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a:extLst>
              <a:ext uri="{FF2B5EF4-FFF2-40B4-BE49-F238E27FC236}">
                <a16:creationId xmlns:a16="http://schemas.microsoft.com/office/drawing/2014/main" id="{6207DF85-EF86-48DD-AD34-84A86503D46A}"/>
              </a:ext>
            </a:extLst>
          </p:cNvPr>
          <p:cNvPicPr>
            <a:picLocks noChangeAspect="1"/>
          </p:cNvPicPr>
          <p:nvPr/>
        </p:nvPicPr>
        <p:blipFill>
          <a:blip r:embed="rId3"/>
          <a:stretch>
            <a:fillRect/>
          </a:stretch>
        </p:blipFill>
        <p:spPr>
          <a:xfrm rot="1298552">
            <a:off x="3652195" y="546084"/>
            <a:ext cx="3657600" cy="2667033"/>
          </a:xfrm>
          <a:prstGeom prst="rect">
            <a:avLst/>
          </a:prstGeom>
        </p:spPr>
      </p:pic>
      <p:pic>
        <p:nvPicPr>
          <p:cNvPr id="6" name="Resim 5">
            <a:extLst>
              <a:ext uri="{FF2B5EF4-FFF2-40B4-BE49-F238E27FC236}">
                <a16:creationId xmlns:a16="http://schemas.microsoft.com/office/drawing/2014/main" id="{75D456A9-C277-4908-88C0-0E01647F0938}"/>
              </a:ext>
            </a:extLst>
          </p:cNvPr>
          <p:cNvPicPr>
            <a:picLocks noChangeAspect="1"/>
          </p:cNvPicPr>
          <p:nvPr/>
        </p:nvPicPr>
        <p:blipFill>
          <a:blip r:embed="rId4"/>
          <a:stretch>
            <a:fillRect/>
          </a:stretch>
        </p:blipFill>
        <p:spPr>
          <a:xfrm rot="20213680">
            <a:off x="8238910" y="442911"/>
            <a:ext cx="2682935" cy="4774986"/>
          </a:xfrm>
          <a:prstGeom prst="rect">
            <a:avLst/>
          </a:prstGeom>
        </p:spPr>
      </p:pic>
      <p:pic>
        <p:nvPicPr>
          <p:cNvPr id="7" name="Resim 6">
            <a:extLst>
              <a:ext uri="{FF2B5EF4-FFF2-40B4-BE49-F238E27FC236}">
                <a16:creationId xmlns:a16="http://schemas.microsoft.com/office/drawing/2014/main" id="{6AA93A52-E3CE-4CB0-93FE-D2995CBB959A}"/>
              </a:ext>
            </a:extLst>
          </p:cNvPr>
          <p:cNvPicPr>
            <a:picLocks noChangeAspect="1"/>
          </p:cNvPicPr>
          <p:nvPr/>
        </p:nvPicPr>
        <p:blipFill>
          <a:blip r:embed="rId5"/>
          <a:stretch>
            <a:fillRect/>
          </a:stretch>
        </p:blipFill>
        <p:spPr>
          <a:xfrm rot="20693719">
            <a:off x="4052962" y="3632200"/>
            <a:ext cx="4049638" cy="3009900"/>
          </a:xfrm>
          <a:prstGeom prst="rect">
            <a:avLst/>
          </a:prstGeom>
        </p:spPr>
      </p:pic>
    </p:spTree>
    <p:extLst>
      <p:ext uri="{BB962C8B-B14F-4D97-AF65-F5344CB8AC3E}">
        <p14:creationId xmlns:p14="http://schemas.microsoft.com/office/powerpoint/2010/main" val="808660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AB8C203-15A7-3D45-D8C9-A3E55D53D1E9}"/>
              </a:ext>
            </a:extLst>
          </p:cNvPr>
          <p:cNvSpPr>
            <a:spLocks noGrp="1"/>
          </p:cNvSpPr>
          <p:nvPr>
            <p:ph type="title"/>
          </p:nvPr>
        </p:nvSpPr>
        <p:spPr>
          <a:xfrm>
            <a:off x="0" y="-69400"/>
            <a:ext cx="4963886" cy="1056826"/>
          </a:xfrm>
        </p:spPr>
        <p:txBody>
          <a:bodyPr/>
          <a:lstStyle/>
          <a:p>
            <a:r>
              <a:rPr lang="tr-TR" dirty="0">
                <a:solidFill>
                  <a:srgbClr val="FF0000"/>
                </a:solidFill>
              </a:rPr>
              <a:t>ARALOG\VLOGMAS AKIMI</a:t>
            </a:r>
          </a:p>
        </p:txBody>
      </p:sp>
      <p:pic>
        <p:nvPicPr>
          <p:cNvPr id="16386" name="Picture 2" descr="ARALOG BAŞLADI 🎄 Takvimler, Yeni Kahve Makinesi, Efsane Cuma Alışverişim,  Hediyeler">
            <a:extLst>
              <a:ext uri="{FF2B5EF4-FFF2-40B4-BE49-F238E27FC236}">
                <a16:creationId xmlns:a16="http://schemas.microsoft.com/office/drawing/2014/main" id="{406EE6F4-E79F-12FF-9D15-FB37BFB16B1D}"/>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14370" r="14370"/>
          <a:stretch>
            <a:fillRect/>
          </a:stretch>
        </p:blipFill>
        <p:spPr bwMode="auto">
          <a:xfrm>
            <a:off x="5524404" y="459013"/>
            <a:ext cx="3643571" cy="2017032"/>
          </a:xfrm>
          <a:prstGeom prst="rect">
            <a:avLst/>
          </a:prstGeom>
          <a:noFill/>
          <a:extLst>
            <a:ext uri="{909E8E84-426E-40DD-AFC4-6F175D3DCCD1}">
              <a14:hiddenFill xmlns:a14="http://schemas.microsoft.com/office/drawing/2010/main">
                <a:solidFill>
                  <a:srgbClr val="FFFFFF"/>
                </a:solidFill>
              </a14:hiddenFill>
            </a:ext>
          </a:extLst>
        </p:spPr>
      </p:pic>
      <p:sp>
        <p:nvSpPr>
          <p:cNvPr id="4" name="Metin Yer Tutucusu 3">
            <a:extLst>
              <a:ext uri="{FF2B5EF4-FFF2-40B4-BE49-F238E27FC236}">
                <a16:creationId xmlns:a16="http://schemas.microsoft.com/office/drawing/2014/main" id="{497C86B6-F34C-7D0E-8B64-6B6FF02EAA22}"/>
              </a:ext>
            </a:extLst>
          </p:cNvPr>
          <p:cNvSpPr>
            <a:spLocks noGrp="1"/>
          </p:cNvSpPr>
          <p:nvPr>
            <p:ph type="body" sz="half" idx="2"/>
          </p:nvPr>
        </p:nvSpPr>
        <p:spPr>
          <a:xfrm>
            <a:off x="0" y="1691179"/>
            <a:ext cx="5524404" cy="2851792"/>
          </a:xfrm>
        </p:spPr>
        <p:txBody>
          <a:bodyPr>
            <a:normAutofit/>
          </a:bodyPr>
          <a:lstStyle/>
          <a:p>
            <a:r>
              <a:rPr lang="tr-TR" dirty="0"/>
              <a:t>Son yıllarda ülkemizde de viral olan bir akım. Sosyal medya ve </a:t>
            </a:r>
            <a:r>
              <a:rPr lang="tr-TR" dirty="0" err="1"/>
              <a:t>youtube</a:t>
            </a:r>
            <a:r>
              <a:rPr lang="tr-TR" dirty="0"/>
              <a:t> videolarında sıklıkla karşımıza çıkıyor. Youtube da içerik üreticisi olan kişiler senenin aralık ayında her gün düzenli video paylaşıp yabancı ülkelerde yapılan </a:t>
            </a:r>
            <a:r>
              <a:rPr lang="tr-TR" dirty="0" err="1"/>
              <a:t>noelle</a:t>
            </a:r>
            <a:r>
              <a:rPr lang="tr-TR" dirty="0"/>
              <a:t> ilgili takvim açma etkinliğini yapıyorlar. Kutulu takvimlerin içinden içeriğine göre her güne çikolata kahve gibi hediyelerin çıktığı bu etkinlik ülkemizde de yaygınlaştı. </a:t>
            </a:r>
          </a:p>
        </p:txBody>
      </p:sp>
      <p:pic>
        <p:nvPicPr>
          <p:cNvPr id="16388" name="Picture 4" descr="Angoily 12 Gün Advent Takvimi Boş, 5 ADET Geri Sayım DIY Advent Takvim  Kutusu, Noel Ambalaj Kutusu, Noel Kağıt Kutusu : Amazon.com.tr: Ofis ve  Kırtasiye">
            <a:extLst>
              <a:ext uri="{FF2B5EF4-FFF2-40B4-BE49-F238E27FC236}">
                <a16:creationId xmlns:a16="http://schemas.microsoft.com/office/drawing/2014/main" id="{A9FF7D17-3658-617F-6092-7F3FB76B37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7092" y="987426"/>
            <a:ext cx="2860999" cy="2623521"/>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Aralog 9,Market Alışverişi, Benimle Bir Gün , Çikolata Takvimi #aralog -  YouTube">
            <a:extLst>
              <a:ext uri="{FF2B5EF4-FFF2-40B4-BE49-F238E27FC236}">
                <a16:creationId xmlns:a16="http://schemas.microsoft.com/office/drawing/2014/main" id="{57180859-48E6-65A6-449D-2593032DED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3521" y="2873829"/>
            <a:ext cx="3643571" cy="3093293"/>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Çarpıcı Tasarımlarla Toptan güzel takvim tasarımı - Alibaba.com">
            <a:extLst>
              <a:ext uri="{FF2B5EF4-FFF2-40B4-BE49-F238E27FC236}">
                <a16:creationId xmlns:a16="http://schemas.microsoft.com/office/drawing/2014/main" id="{5D4D6672-679D-2733-694D-FA6B35282D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40596" y="3550492"/>
            <a:ext cx="2758362" cy="2547259"/>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a:extLst>
              <a:ext uri="{FF2B5EF4-FFF2-40B4-BE49-F238E27FC236}">
                <a16:creationId xmlns:a16="http://schemas.microsoft.com/office/drawing/2014/main" id="{5D0682D0-0663-C955-3CE0-67DE4601257F}"/>
              </a:ext>
            </a:extLst>
          </p:cNvPr>
          <p:cNvSpPr/>
          <p:nvPr/>
        </p:nvSpPr>
        <p:spPr>
          <a:xfrm>
            <a:off x="6910087" y="636608"/>
            <a:ext cx="1053296" cy="62503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4">
            <a:extLst>
              <a:ext uri="{FF2B5EF4-FFF2-40B4-BE49-F238E27FC236}">
                <a16:creationId xmlns:a16="http://schemas.microsoft.com/office/drawing/2014/main" id="{196A9775-D133-1E68-22F3-530E5E3A62C2}"/>
              </a:ext>
            </a:extLst>
          </p:cNvPr>
          <p:cNvSpPr/>
          <p:nvPr/>
        </p:nvSpPr>
        <p:spPr>
          <a:xfrm>
            <a:off x="8380071" y="2873829"/>
            <a:ext cx="289367" cy="7371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Dikdörtgen 5">
            <a:extLst>
              <a:ext uri="{FF2B5EF4-FFF2-40B4-BE49-F238E27FC236}">
                <a16:creationId xmlns:a16="http://schemas.microsoft.com/office/drawing/2014/main" id="{B2CAF7FC-DA04-EC01-5A4B-83AE77B67D13}"/>
              </a:ext>
            </a:extLst>
          </p:cNvPr>
          <p:cNvSpPr/>
          <p:nvPr/>
        </p:nvSpPr>
        <p:spPr>
          <a:xfrm>
            <a:off x="8235387" y="4542971"/>
            <a:ext cx="289367" cy="7371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Dikdörtgen 6">
            <a:extLst>
              <a:ext uri="{FF2B5EF4-FFF2-40B4-BE49-F238E27FC236}">
                <a16:creationId xmlns:a16="http://schemas.microsoft.com/office/drawing/2014/main" id="{235238B8-490E-D097-FCEF-3E5A39D99D85}"/>
              </a:ext>
            </a:extLst>
          </p:cNvPr>
          <p:cNvSpPr/>
          <p:nvPr/>
        </p:nvSpPr>
        <p:spPr>
          <a:xfrm>
            <a:off x="6194385" y="4542971"/>
            <a:ext cx="289367" cy="73711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5838655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43F7BF26-D305-402E-B83D-9C37063EDFF4}"/>
              </a:ext>
            </a:extLst>
          </p:cNvPr>
          <p:cNvPicPr>
            <a:picLocks noChangeAspect="1"/>
          </p:cNvPicPr>
          <p:nvPr/>
        </p:nvPicPr>
        <p:blipFill>
          <a:blip r:embed="rId2"/>
          <a:stretch>
            <a:fillRect/>
          </a:stretch>
        </p:blipFill>
        <p:spPr>
          <a:xfrm rot="1647839">
            <a:off x="6907021" y="554295"/>
            <a:ext cx="5133115" cy="5547868"/>
          </a:xfrm>
          <a:prstGeom prst="rect">
            <a:avLst/>
          </a:prstGeom>
        </p:spPr>
      </p:pic>
      <p:pic>
        <p:nvPicPr>
          <p:cNvPr id="8" name="Resim 7">
            <a:extLst>
              <a:ext uri="{FF2B5EF4-FFF2-40B4-BE49-F238E27FC236}">
                <a16:creationId xmlns:a16="http://schemas.microsoft.com/office/drawing/2014/main" id="{E102D434-05EA-4F03-A1DE-35B0EF45186C}"/>
              </a:ext>
            </a:extLst>
          </p:cNvPr>
          <p:cNvPicPr>
            <a:picLocks noChangeAspect="1"/>
          </p:cNvPicPr>
          <p:nvPr/>
        </p:nvPicPr>
        <p:blipFill>
          <a:blip r:embed="rId3"/>
          <a:stretch>
            <a:fillRect/>
          </a:stretch>
        </p:blipFill>
        <p:spPr>
          <a:xfrm rot="20470280">
            <a:off x="-345254" y="1289528"/>
            <a:ext cx="5396344" cy="4480488"/>
          </a:xfrm>
          <a:prstGeom prst="rect">
            <a:avLst/>
          </a:prstGeom>
        </p:spPr>
      </p:pic>
      <p:pic>
        <p:nvPicPr>
          <p:cNvPr id="2" name="Resim 1">
            <a:extLst>
              <a:ext uri="{FF2B5EF4-FFF2-40B4-BE49-F238E27FC236}">
                <a16:creationId xmlns:a16="http://schemas.microsoft.com/office/drawing/2014/main" id="{42F05A5F-1611-435C-85F3-F58E2909228B}"/>
              </a:ext>
            </a:extLst>
          </p:cNvPr>
          <p:cNvPicPr>
            <a:picLocks noChangeAspect="1"/>
          </p:cNvPicPr>
          <p:nvPr/>
        </p:nvPicPr>
        <p:blipFill>
          <a:blip r:embed="rId4"/>
          <a:stretch>
            <a:fillRect/>
          </a:stretch>
        </p:blipFill>
        <p:spPr>
          <a:xfrm>
            <a:off x="3638549" y="192124"/>
            <a:ext cx="4181475" cy="3136106"/>
          </a:xfrm>
          <a:prstGeom prst="rect">
            <a:avLst/>
          </a:prstGeom>
        </p:spPr>
      </p:pic>
    </p:spTree>
    <p:extLst>
      <p:ext uri="{BB962C8B-B14F-4D97-AF65-F5344CB8AC3E}">
        <p14:creationId xmlns:p14="http://schemas.microsoft.com/office/powerpoint/2010/main" val="481318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sim Yer Tutucusu 2">
            <a:extLst>
              <a:ext uri="{FF2B5EF4-FFF2-40B4-BE49-F238E27FC236}">
                <a16:creationId xmlns:a16="http://schemas.microsoft.com/office/drawing/2014/main" id="{098DF0F9-1194-41EE-B41F-5C2505A38858}"/>
              </a:ext>
            </a:extLst>
          </p:cNvPr>
          <p:cNvSpPr>
            <a:spLocks noGrp="1"/>
          </p:cNvSpPr>
          <p:nvPr>
            <p:ph type="pic" idx="1"/>
          </p:nvPr>
        </p:nvSpPr>
        <p:spPr/>
        <p:txBody>
          <a:bodyPr/>
          <a:lstStyle/>
          <a:p>
            <a:endParaRPr lang="tr-TR"/>
          </a:p>
        </p:txBody>
      </p:sp>
      <p:pic>
        <p:nvPicPr>
          <p:cNvPr id="5" name="Resim 4">
            <a:extLst>
              <a:ext uri="{FF2B5EF4-FFF2-40B4-BE49-F238E27FC236}">
                <a16:creationId xmlns:a16="http://schemas.microsoft.com/office/drawing/2014/main" id="{D45D8B20-5465-C906-7960-FF535A1951EF}"/>
              </a:ext>
            </a:extLst>
          </p:cNvPr>
          <p:cNvPicPr>
            <a:picLocks noChangeAspect="1"/>
          </p:cNvPicPr>
          <p:nvPr/>
        </p:nvPicPr>
        <p:blipFill>
          <a:blip r:embed="rId2"/>
          <a:stretch>
            <a:fillRect/>
          </a:stretch>
        </p:blipFill>
        <p:spPr>
          <a:xfrm rot="20705683">
            <a:off x="-479069" y="525128"/>
            <a:ext cx="6267450" cy="4181475"/>
          </a:xfrm>
          <a:prstGeom prst="rect">
            <a:avLst/>
          </a:prstGeom>
        </p:spPr>
      </p:pic>
      <p:pic>
        <p:nvPicPr>
          <p:cNvPr id="6" name="Resim 5">
            <a:extLst>
              <a:ext uri="{FF2B5EF4-FFF2-40B4-BE49-F238E27FC236}">
                <a16:creationId xmlns:a16="http://schemas.microsoft.com/office/drawing/2014/main" id="{A2E176F8-EEC9-1FF7-DE4E-082C08C07E93}"/>
              </a:ext>
            </a:extLst>
          </p:cNvPr>
          <p:cNvPicPr>
            <a:picLocks noChangeAspect="1"/>
          </p:cNvPicPr>
          <p:nvPr/>
        </p:nvPicPr>
        <p:blipFill>
          <a:blip r:embed="rId3"/>
          <a:stretch>
            <a:fillRect/>
          </a:stretch>
        </p:blipFill>
        <p:spPr>
          <a:xfrm rot="1471508">
            <a:off x="4985190" y="701531"/>
            <a:ext cx="7717059" cy="4115765"/>
          </a:xfrm>
          <a:prstGeom prst="rect">
            <a:avLst/>
          </a:prstGeom>
        </p:spPr>
      </p:pic>
      <p:sp>
        <p:nvSpPr>
          <p:cNvPr id="7" name="Dikdörtgen: Köşeleri Yuvarlatılmış 6">
            <a:extLst>
              <a:ext uri="{FF2B5EF4-FFF2-40B4-BE49-F238E27FC236}">
                <a16:creationId xmlns:a16="http://schemas.microsoft.com/office/drawing/2014/main" id="{0CC5F049-3E1E-C58B-7AA1-01B1FE937906}"/>
              </a:ext>
            </a:extLst>
          </p:cNvPr>
          <p:cNvSpPr/>
          <p:nvPr/>
        </p:nvSpPr>
        <p:spPr>
          <a:xfrm>
            <a:off x="4328627" y="4747837"/>
            <a:ext cx="2662482" cy="138896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İman, bir muma benzer, İbadetlerse fener,</a:t>
            </a:r>
            <a:br>
              <a:rPr lang="tr-TR" dirty="0"/>
            </a:br>
            <a:r>
              <a:rPr lang="tr-TR" dirty="0"/>
              <a:t>Fenersiz olan bir mum, Bir gün kolayca söner.</a:t>
            </a:r>
          </a:p>
        </p:txBody>
      </p:sp>
    </p:spTree>
    <p:extLst>
      <p:ext uri="{BB962C8B-B14F-4D97-AF65-F5344CB8AC3E}">
        <p14:creationId xmlns:p14="http://schemas.microsoft.com/office/powerpoint/2010/main" val="15927488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6E0B8A2-245C-4D2C-BEB5-776BA885DDE2}"/>
              </a:ext>
            </a:extLst>
          </p:cNvPr>
          <p:cNvSpPr/>
          <p:nvPr/>
        </p:nvSpPr>
        <p:spPr>
          <a:xfrm>
            <a:off x="1010734" y="3375924"/>
            <a:ext cx="5781952" cy="1200329"/>
          </a:xfrm>
          <a:prstGeom prst="rect">
            <a:avLst/>
          </a:prstGeom>
        </p:spPr>
        <p:txBody>
          <a:bodyPr wrap="square">
            <a:spAutoFit/>
          </a:bodyPr>
          <a:lstStyle/>
          <a:p>
            <a:pPr algn="ctr"/>
            <a:r>
              <a:rPr lang="tr-TR" sz="3600" dirty="0">
                <a:solidFill>
                  <a:srgbClr val="002060"/>
                </a:solidFill>
                <a:latin typeface="Bahnschrift Condensed" panose="020B0502040204020203" pitchFamily="34" charset="0"/>
              </a:rPr>
              <a:t>BİR MÜSLÜMAN OLARAK NEYİ NE İÇİN YAPTIĞIMIZI BİLMEMİZ GEREKMEZ Mİ?</a:t>
            </a:r>
          </a:p>
        </p:txBody>
      </p:sp>
      <p:pic>
        <p:nvPicPr>
          <p:cNvPr id="6" name="Resim 5">
            <a:extLst>
              <a:ext uri="{FF2B5EF4-FFF2-40B4-BE49-F238E27FC236}">
                <a16:creationId xmlns:a16="http://schemas.microsoft.com/office/drawing/2014/main" id="{F70CF64A-64FA-4FA4-9FCE-7D28EA35906F}"/>
              </a:ext>
            </a:extLst>
          </p:cNvPr>
          <p:cNvPicPr>
            <a:picLocks noChangeAspect="1"/>
          </p:cNvPicPr>
          <p:nvPr/>
        </p:nvPicPr>
        <p:blipFill>
          <a:blip r:embed="rId2"/>
          <a:stretch>
            <a:fillRect/>
          </a:stretch>
        </p:blipFill>
        <p:spPr>
          <a:xfrm>
            <a:off x="7445830" y="-1"/>
            <a:ext cx="4165599" cy="5617029"/>
          </a:xfrm>
          <a:prstGeom prst="rect">
            <a:avLst/>
          </a:prstGeom>
        </p:spPr>
      </p:pic>
    </p:spTree>
    <p:extLst>
      <p:ext uri="{BB962C8B-B14F-4D97-AF65-F5344CB8AC3E}">
        <p14:creationId xmlns:p14="http://schemas.microsoft.com/office/powerpoint/2010/main" val="6006416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A41B7A9-3F0B-CF42-BF38-BB7B6C79673C}"/>
              </a:ext>
            </a:extLst>
          </p:cNvPr>
          <p:cNvSpPr>
            <a:spLocks noGrp="1"/>
          </p:cNvSpPr>
          <p:nvPr>
            <p:ph type="title"/>
          </p:nvPr>
        </p:nvSpPr>
        <p:spPr>
          <a:xfrm>
            <a:off x="1" y="0"/>
            <a:ext cx="6908800" cy="1049235"/>
          </a:xfrm>
        </p:spPr>
        <p:txBody>
          <a:bodyPr/>
          <a:lstStyle/>
          <a:p>
            <a:r>
              <a:rPr lang="tr-TR" dirty="0">
                <a:solidFill>
                  <a:srgbClr val="002060"/>
                </a:solidFill>
              </a:rPr>
              <a:t>NOEL YILBAŞI KUTLANIR MI?</a:t>
            </a:r>
          </a:p>
        </p:txBody>
      </p:sp>
      <p:sp>
        <p:nvSpPr>
          <p:cNvPr id="3" name="İçerik Yer Tutucusu 2">
            <a:extLst>
              <a:ext uri="{FF2B5EF4-FFF2-40B4-BE49-F238E27FC236}">
                <a16:creationId xmlns:a16="http://schemas.microsoft.com/office/drawing/2014/main" id="{183FF2D8-652C-CB8C-85EF-B6FEACDC943C}"/>
              </a:ext>
            </a:extLst>
          </p:cNvPr>
          <p:cNvSpPr>
            <a:spLocks noGrp="1"/>
          </p:cNvSpPr>
          <p:nvPr>
            <p:ph idx="1"/>
          </p:nvPr>
        </p:nvSpPr>
        <p:spPr>
          <a:xfrm>
            <a:off x="-203200" y="711200"/>
            <a:ext cx="7322457" cy="5465763"/>
          </a:xfrm>
        </p:spPr>
        <p:txBody>
          <a:bodyPr>
            <a:normAutofit/>
          </a:bodyPr>
          <a:lstStyle/>
          <a:p>
            <a:r>
              <a:rPr lang="tr-TR" sz="1800" b="0" i="0" dirty="0" err="1">
                <a:solidFill>
                  <a:srgbClr val="000000"/>
                </a:solidFill>
                <a:effectLst/>
                <a:latin typeface="Arial" panose="020B0604020202020204" pitchFamily="34" charset="0"/>
              </a:rPr>
              <a:t>İmâm</a:t>
            </a:r>
            <a:r>
              <a:rPr lang="tr-TR" sz="1800" b="0" i="0" dirty="0">
                <a:solidFill>
                  <a:srgbClr val="000000"/>
                </a:solidFill>
                <a:effectLst/>
                <a:latin typeface="Arial" panose="020B0604020202020204" pitchFamily="34" charset="0"/>
              </a:rPr>
              <a:t>-ı </a:t>
            </a:r>
            <a:r>
              <a:rPr lang="tr-TR" sz="1800" b="0" i="0" dirty="0" err="1">
                <a:solidFill>
                  <a:srgbClr val="000000"/>
                </a:solidFill>
                <a:effectLst/>
                <a:latin typeface="Arial" panose="020B0604020202020204" pitchFamily="34" charset="0"/>
              </a:rPr>
              <a:t>Rabbânî</a:t>
            </a:r>
            <a:r>
              <a:rPr lang="tr-TR" sz="1800" b="0" i="0" dirty="0">
                <a:solidFill>
                  <a:srgbClr val="000000"/>
                </a:solidFill>
                <a:effectLst/>
                <a:latin typeface="Arial" panose="020B0604020202020204" pitchFamily="34" charset="0"/>
              </a:rPr>
              <a:t> hazretleri buyuruyor ki:</a:t>
            </a:r>
            <a:br>
              <a:rPr lang="tr-TR" sz="1800" dirty="0"/>
            </a:br>
            <a:r>
              <a:rPr lang="tr-TR" sz="1800" b="0" i="0" dirty="0">
                <a:solidFill>
                  <a:srgbClr val="000000"/>
                </a:solidFill>
                <a:effectLst/>
                <a:latin typeface="Arial" panose="020B0604020202020204" pitchFamily="34" charset="0"/>
              </a:rPr>
              <a:t>“Kâfirlerin âdetlerini, kâfirlik alametlerini yapıyorlar. Bilhassa, çiçek hastalığı zamanında, bu bela, iyilerinde de, fenalarında da görülüyor. Bu şirkten kurtulabilen ve kâfirlik alametlerinden birini yapmayan kadın, çok azdır. Hinduların bayram günlerine, ateşe tapınanların Nevruz günlerine, Hristiyanların Noel gecelerine ve diğer paskalyalarına hürmet etmek, onların âdetlerini, onlar gibi yapmak, şirk olur, küfre sebep olur. Kâfirlerin bayramlarında, Müslümanların cahilleri, kâfirlerin yaptıklarını yapıyor ve kâfirler gibi, birbirlerine hediye gönderiyorlar. Bunlar hep şirktir, kâfirliktir. Sure-i </a:t>
            </a:r>
            <a:r>
              <a:rPr lang="tr-TR" sz="1800" b="0" i="0" dirty="0" err="1">
                <a:solidFill>
                  <a:srgbClr val="000000"/>
                </a:solidFill>
                <a:effectLst/>
                <a:latin typeface="Arial" panose="020B0604020202020204" pitchFamily="34" charset="0"/>
              </a:rPr>
              <a:t>Yusuftaki</a:t>
            </a:r>
            <a:r>
              <a:rPr lang="tr-TR" sz="1800" b="0" i="0" dirty="0">
                <a:solidFill>
                  <a:srgbClr val="000000"/>
                </a:solidFill>
                <a:effectLst/>
                <a:latin typeface="Arial" panose="020B0604020202020204" pitchFamily="34" charset="0"/>
              </a:rPr>
              <a:t> ayet-i kerimede mealen; </a:t>
            </a:r>
            <a:r>
              <a:rPr lang="tr-TR" sz="1800" b="1" i="0" dirty="0">
                <a:solidFill>
                  <a:srgbClr val="000000"/>
                </a:solidFill>
                <a:effectLst/>
                <a:latin typeface="Arial" panose="020B0604020202020204" pitchFamily="34" charset="0"/>
              </a:rPr>
              <a:t>(Biz, </a:t>
            </a:r>
            <a:r>
              <a:rPr lang="tr-TR" sz="1800" b="1" i="0" dirty="0" err="1">
                <a:solidFill>
                  <a:srgbClr val="000000"/>
                </a:solidFill>
                <a:effectLst/>
                <a:latin typeface="Arial" panose="020B0604020202020204" pitchFamily="34" charset="0"/>
              </a:rPr>
              <a:t>Allahü</a:t>
            </a:r>
            <a:r>
              <a:rPr lang="tr-TR" sz="1800" b="1" i="0" dirty="0">
                <a:solidFill>
                  <a:srgbClr val="000000"/>
                </a:solidFill>
                <a:effectLst/>
                <a:latin typeface="Arial" panose="020B0604020202020204" pitchFamily="34" charset="0"/>
              </a:rPr>
              <a:t> </a:t>
            </a:r>
            <a:r>
              <a:rPr lang="tr-TR" sz="1800" b="1" i="0" dirty="0" err="1">
                <a:solidFill>
                  <a:srgbClr val="000000"/>
                </a:solidFill>
                <a:effectLst/>
                <a:latin typeface="Arial" panose="020B0604020202020204" pitchFamily="34" charset="0"/>
              </a:rPr>
              <a:t>teâlânın</a:t>
            </a:r>
            <a:r>
              <a:rPr lang="tr-TR" sz="1800" b="1" i="0" dirty="0">
                <a:solidFill>
                  <a:srgbClr val="000000"/>
                </a:solidFill>
                <a:effectLst/>
                <a:latin typeface="Arial" panose="020B0604020202020204" pitchFamily="34" charset="0"/>
              </a:rPr>
              <a:t> varlığına, birliğine, her şeyi yaratan O olduğuna inandık, Müslüman olduk diyenlerin çoğu, başkalarına ibadet ve itaat ederek ve daha birçok hareketleri ve sözleri ile, müşrik oluyorlar)</a:t>
            </a:r>
            <a:r>
              <a:rPr lang="tr-TR" sz="1800" b="0" i="0" dirty="0">
                <a:solidFill>
                  <a:srgbClr val="000000"/>
                </a:solidFill>
                <a:effectLst/>
                <a:latin typeface="Arial" panose="020B0604020202020204" pitchFamily="34" charset="0"/>
              </a:rPr>
              <a:t> buyuruldu.”</a:t>
            </a:r>
          </a:p>
        </p:txBody>
      </p:sp>
      <p:pic>
        <p:nvPicPr>
          <p:cNvPr id="22530" name="Picture 2" descr="İmam-ı Rabbani Hz. | Türbeler,">
            <a:extLst>
              <a:ext uri="{FF2B5EF4-FFF2-40B4-BE49-F238E27FC236}">
                <a16:creationId xmlns:a16="http://schemas.microsoft.com/office/drawing/2014/main" id="{EF3D8C53-648F-6463-7F88-B3342AFF4B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6114" y="1"/>
            <a:ext cx="4455886" cy="5915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9262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D897EF9B-A0DC-4FE1-AD0D-0CA8784DD4E2}"/>
              </a:ext>
            </a:extLst>
          </p:cNvPr>
          <p:cNvSpPr>
            <a:spLocks noGrp="1"/>
          </p:cNvSpPr>
          <p:nvPr>
            <p:ph idx="1"/>
          </p:nvPr>
        </p:nvSpPr>
        <p:spPr>
          <a:xfrm>
            <a:off x="188686" y="0"/>
            <a:ext cx="12003314" cy="6176963"/>
          </a:xfrm>
        </p:spPr>
        <p:txBody>
          <a:bodyPr>
            <a:normAutofit/>
          </a:bodyPr>
          <a:lstStyle/>
          <a:p>
            <a:r>
              <a:rPr lang="tr-TR" b="1" dirty="0">
                <a:solidFill>
                  <a:srgbClr val="002060"/>
                </a:solidFill>
              </a:rPr>
              <a:t>Sual: Yılbaşı ile Noel hakkında bilgi verir misiniz? Yılbaşı kutlanır mı?             Dinimizislam.com</a:t>
            </a:r>
            <a:br>
              <a:rPr lang="tr-TR" dirty="0"/>
            </a:br>
            <a:r>
              <a:rPr lang="tr-TR" b="1" dirty="0"/>
              <a:t>CEVAP</a:t>
            </a:r>
            <a:br>
              <a:rPr lang="tr-TR" dirty="0"/>
            </a:br>
            <a:r>
              <a:rPr lang="tr-TR" b="1" u="sng" dirty="0"/>
              <a:t>Yılbaşı ile Noel birbirinden farklıdır; fakat Noel kutlamalarının devamı sayılabileceğinden yılbaşı gecesi onlar gibi eğlenmek, çam kesip evi çamla süslemek caiz olmaz. </a:t>
            </a:r>
            <a:r>
              <a:rPr lang="tr-TR" dirty="0"/>
              <a:t>Çünkü bayramlarında onlar gibi eğlenmek, onlara benzemek olur.</a:t>
            </a:r>
            <a:br>
              <a:rPr lang="tr-TR" dirty="0"/>
            </a:br>
            <a:br>
              <a:rPr lang="tr-TR" dirty="0"/>
            </a:br>
            <a:r>
              <a:rPr lang="tr-TR" dirty="0"/>
              <a:t>Din kitaplarında buyuruluyor ki:</a:t>
            </a:r>
            <a:br>
              <a:rPr lang="tr-TR" dirty="0"/>
            </a:br>
            <a:r>
              <a:rPr lang="tr-TR" dirty="0"/>
              <a:t>Noel günü ve gecesinde, kâfirlerin paskalya ve yortularında, onlar gibi bayram yapan küfre girer.</a:t>
            </a:r>
          </a:p>
          <a:p>
            <a:endParaRPr lang="tr-TR" dirty="0"/>
          </a:p>
          <a:p>
            <a:r>
              <a:rPr lang="tr-TR" dirty="0" err="1"/>
              <a:t>Noeli</a:t>
            </a:r>
            <a:r>
              <a:rPr lang="tr-TR" dirty="0"/>
              <a:t> kutlamak asla caiz değildir. Bir zaruret olursa, caiz olur. Mesela devletlerarası protokolde zaruret olduğu için kutlamak caiz olur. Fakat, Noel ile ilgisi olmayan yılbaşında bir Müslümana tebrik kartı yazıp, yeni bir yılın insanlık için, Müslümanlar için hayırlı olmasını dilemek günah değildir. Yahut, (yeni yılın kutlu olsun) diyene, (seninki de kutlu olsun) demek günah olmaz. Bu inceliği anlamalıdır!</a:t>
            </a:r>
            <a:br>
              <a:rPr lang="tr-TR" dirty="0"/>
            </a:br>
            <a:endParaRPr lang="tr-TR" dirty="0"/>
          </a:p>
        </p:txBody>
      </p:sp>
    </p:spTree>
    <p:extLst>
      <p:ext uri="{BB962C8B-B14F-4D97-AF65-F5344CB8AC3E}">
        <p14:creationId xmlns:p14="http://schemas.microsoft.com/office/powerpoint/2010/main" val="192534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AB3CF4B-66EF-B327-1958-0A3736207A97}"/>
              </a:ext>
            </a:extLst>
          </p:cNvPr>
          <p:cNvSpPr>
            <a:spLocks noGrp="1"/>
          </p:cNvSpPr>
          <p:nvPr>
            <p:ph type="title"/>
          </p:nvPr>
        </p:nvSpPr>
        <p:spPr>
          <a:xfrm>
            <a:off x="1294362" y="136063"/>
            <a:ext cx="9603275" cy="740780"/>
          </a:xfrm>
        </p:spPr>
        <p:txBody>
          <a:bodyPr/>
          <a:lstStyle/>
          <a:p>
            <a:r>
              <a:rPr lang="tr-TR" dirty="0">
                <a:solidFill>
                  <a:srgbClr val="002060"/>
                </a:solidFill>
              </a:rPr>
              <a:t>PEKİ NE YAPMALI?</a:t>
            </a:r>
          </a:p>
        </p:txBody>
      </p:sp>
      <p:pic>
        <p:nvPicPr>
          <p:cNvPr id="3" name="Resim Yer Tutucusu 2"/>
          <p:cNvPicPr>
            <a:picLocks noGrp="1" noChangeAspect="1"/>
          </p:cNvPicPr>
          <p:nvPr>
            <p:ph idx="1"/>
          </p:nvPr>
        </p:nvPicPr>
        <p:blipFill>
          <a:blip r:embed="rId2"/>
          <a:stretch>
            <a:fillRect/>
          </a:stretch>
        </p:blipFill>
        <p:spPr>
          <a:xfrm>
            <a:off x="7766612" y="28786"/>
            <a:ext cx="4425388" cy="6088434"/>
          </a:xfrm>
          <a:prstGeom prst="rect">
            <a:avLst/>
          </a:prstGeom>
        </p:spPr>
      </p:pic>
      <p:sp>
        <p:nvSpPr>
          <p:cNvPr id="4" name="Metin Yer Tutucusu 3">
            <a:extLst>
              <a:ext uri="{FF2B5EF4-FFF2-40B4-BE49-F238E27FC236}">
                <a16:creationId xmlns:a16="http://schemas.microsoft.com/office/drawing/2014/main" id="{DE078E12-285B-4F79-6C56-F5F28D9DEDDD}"/>
              </a:ext>
            </a:extLst>
          </p:cNvPr>
          <p:cNvSpPr>
            <a:spLocks noGrp="1"/>
          </p:cNvSpPr>
          <p:nvPr>
            <p:ph type="body" sz="half" idx="4294967295"/>
          </p:nvPr>
        </p:nvSpPr>
        <p:spPr>
          <a:xfrm>
            <a:off x="-1" y="740780"/>
            <a:ext cx="7766613" cy="5610767"/>
          </a:xfrm>
        </p:spPr>
        <p:txBody>
          <a:bodyPr>
            <a:noAutofit/>
          </a:bodyPr>
          <a:lstStyle/>
          <a:p>
            <a:pPr algn="ctr"/>
            <a:endParaRPr lang="tr-TR" sz="2400" b="0" i="0" dirty="0">
              <a:solidFill>
                <a:srgbClr val="000000"/>
              </a:solidFill>
              <a:effectLst/>
              <a:latin typeface="Arial" panose="020B0604020202020204" pitchFamily="34" charset="0"/>
            </a:endParaRPr>
          </a:p>
          <a:p>
            <a:pPr algn="ctr"/>
            <a:r>
              <a:rPr lang="tr-TR" sz="2400" b="0" i="0" dirty="0">
                <a:solidFill>
                  <a:srgbClr val="000000"/>
                </a:solidFill>
                <a:effectLst/>
                <a:latin typeface="Arial" panose="020B0604020202020204" pitchFamily="34" charset="0"/>
              </a:rPr>
              <a:t>Müslüman her gece neleri yapıyorsa, bu gece de onları yapmalıdır! Sanki mübarek geceymiş gibi </a:t>
            </a:r>
            <a:r>
              <a:rPr lang="tr-TR" sz="2400" b="0" i="0" dirty="0" err="1">
                <a:solidFill>
                  <a:srgbClr val="000000"/>
                </a:solidFill>
                <a:effectLst/>
                <a:latin typeface="Arial" panose="020B0604020202020204" pitchFamily="34" charset="0"/>
              </a:rPr>
              <a:t>mevlid</a:t>
            </a:r>
            <a:r>
              <a:rPr lang="tr-TR" sz="2400" b="0" i="0" dirty="0">
                <a:solidFill>
                  <a:srgbClr val="000000"/>
                </a:solidFill>
                <a:effectLst/>
                <a:latin typeface="Arial" panose="020B0604020202020204" pitchFamily="34" charset="0"/>
              </a:rPr>
              <a:t> okutmak, sohbetler düzenlemek uygun değildir. Bu gecenin diğer gecelerden farkı yoktur. Bu geceye değer veriyormuş gibi hareket etmek doğru değildir. Müslüman her gece neleri yapıyorsa, bu gece de onları yapmalıdır!</a:t>
            </a:r>
            <a:endParaRPr lang="tr-TR" sz="2400" dirty="0"/>
          </a:p>
        </p:txBody>
      </p:sp>
    </p:spTree>
    <p:extLst>
      <p:ext uri="{BB962C8B-B14F-4D97-AF65-F5344CB8AC3E}">
        <p14:creationId xmlns:p14="http://schemas.microsoft.com/office/powerpoint/2010/main" val="3130192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5A68C0-EC50-5790-CA65-DDC146E716C4}"/>
              </a:ext>
            </a:extLst>
          </p:cNvPr>
          <p:cNvSpPr>
            <a:spLocks noGrp="1"/>
          </p:cNvSpPr>
          <p:nvPr>
            <p:ph type="title"/>
          </p:nvPr>
        </p:nvSpPr>
        <p:spPr>
          <a:xfrm>
            <a:off x="215503" y="1"/>
            <a:ext cx="9605635" cy="508000"/>
          </a:xfrm>
        </p:spPr>
        <p:txBody>
          <a:bodyPr>
            <a:normAutofit fontScale="90000"/>
          </a:bodyPr>
          <a:lstStyle/>
          <a:p>
            <a:r>
              <a:rPr lang="tr-TR" dirty="0">
                <a:solidFill>
                  <a:srgbClr val="002060"/>
                </a:solidFill>
              </a:rPr>
              <a:t>ŞİİR/BİZE GELENLER</a:t>
            </a:r>
          </a:p>
        </p:txBody>
      </p:sp>
      <p:sp>
        <p:nvSpPr>
          <p:cNvPr id="3" name="İçerik Yer Tutucusu 2">
            <a:extLst>
              <a:ext uri="{FF2B5EF4-FFF2-40B4-BE49-F238E27FC236}">
                <a16:creationId xmlns:a16="http://schemas.microsoft.com/office/drawing/2014/main" id="{DCDABA4D-642A-C8C9-11FC-FBF05A1F005E}"/>
              </a:ext>
            </a:extLst>
          </p:cNvPr>
          <p:cNvSpPr>
            <a:spLocks noGrp="1"/>
          </p:cNvSpPr>
          <p:nvPr>
            <p:ph sz="half" idx="1"/>
          </p:nvPr>
        </p:nvSpPr>
        <p:spPr>
          <a:xfrm>
            <a:off x="215502" y="319314"/>
            <a:ext cx="7186783" cy="5140159"/>
          </a:xfrm>
        </p:spPr>
        <p:txBody>
          <a:bodyPr>
            <a:noAutofit/>
          </a:bodyPr>
          <a:lstStyle/>
          <a:p>
            <a:r>
              <a:rPr lang="tr-TR" sz="1300" b="0" i="0" dirty="0">
                <a:solidFill>
                  <a:srgbClr val="000000"/>
                </a:solidFill>
                <a:effectLst/>
                <a:latin typeface="Arial" panose="020B0604020202020204" pitchFamily="34" charset="0"/>
              </a:rPr>
              <a:t>Noellerde yılbaşını kutlamak,</a:t>
            </a:r>
            <a:br>
              <a:rPr lang="tr-TR" sz="1300" dirty="0"/>
            </a:br>
            <a:r>
              <a:rPr lang="tr-TR" sz="1300" b="0" i="0" dirty="0">
                <a:solidFill>
                  <a:srgbClr val="000000"/>
                </a:solidFill>
                <a:effectLst/>
                <a:latin typeface="Arial" panose="020B0604020202020204" pitchFamily="34" charset="0"/>
              </a:rPr>
              <a:t>Küfür diyarından bize gelmiştir.</a:t>
            </a:r>
            <a:br>
              <a:rPr lang="tr-TR" sz="1300" dirty="0"/>
            </a:br>
            <a:r>
              <a:rPr lang="tr-TR" sz="1300" b="0" i="0" dirty="0">
                <a:solidFill>
                  <a:srgbClr val="000000"/>
                </a:solidFill>
                <a:effectLst/>
                <a:latin typeface="Arial" panose="020B0604020202020204" pitchFamily="34" charset="0"/>
              </a:rPr>
              <a:t>Sarhoş sofrasında meze otlamak,</a:t>
            </a:r>
            <a:br>
              <a:rPr lang="tr-TR" sz="1300" dirty="0"/>
            </a:br>
            <a:r>
              <a:rPr lang="tr-TR" sz="1300" b="0" i="0" dirty="0">
                <a:solidFill>
                  <a:srgbClr val="000000"/>
                </a:solidFill>
                <a:effectLst/>
                <a:latin typeface="Arial" panose="020B0604020202020204" pitchFamily="34" charset="0"/>
              </a:rPr>
              <a:t>Küfür diyarından bize gelmiştir.</a:t>
            </a:r>
            <a:br>
              <a:rPr lang="tr-TR" sz="1300" dirty="0"/>
            </a:br>
            <a:br>
              <a:rPr lang="tr-TR" sz="1300" dirty="0"/>
            </a:br>
            <a:r>
              <a:rPr lang="tr-TR" sz="1300" b="0" i="0" dirty="0">
                <a:solidFill>
                  <a:srgbClr val="000000"/>
                </a:solidFill>
                <a:effectLst/>
                <a:latin typeface="Arial" panose="020B0604020202020204" pitchFamily="34" charset="0"/>
              </a:rPr>
              <a:t>Tandırda, fırında hindi çevirmek,</a:t>
            </a:r>
            <a:br>
              <a:rPr lang="tr-TR" sz="1300" dirty="0"/>
            </a:br>
            <a:r>
              <a:rPr lang="tr-TR" sz="1300" b="0" i="0" dirty="0">
                <a:solidFill>
                  <a:srgbClr val="000000"/>
                </a:solidFill>
                <a:effectLst/>
                <a:latin typeface="Arial" panose="020B0604020202020204" pitchFamily="34" charset="0"/>
              </a:rPr>
              <a:t>Abur cubur yiyip, sonra geğirmek,</a:t>
            </a:r>
            <a:br>
              <a:rPr lang="tr-TR" sz="1300" dirty="0"/>
            </a:br>
            <a:r>
              <a:rPr lang="tr-TR" sz="1300" b="0" i="0" dirty="0">
                <a:solidFill>
                  <a:srgbClr val="000000"/>
                </a:solidFill>
                <a:effectLst/>
                <a:latin typeface="Arial" panose="020B0604020202020204" pitchFamily="34" charset="0"/>
              </a:rPr>
              <a:t>Ağaçları kesip, çamlar devirmek,</a:t>
            </a:r>
            <a:br>
              <a:rPr lang="tr-TR" sz="1300" dirty="0"/>
            </a:br>
            <a:r>
              <a:rPr lang="tr-TR" sz="1300" b="0" i="0" dirty="0">
                <a:solidFill>
                  <a:srgbClr val="000000"/>
                </a:solidFill>
                <a:effectLst/>
                <a:latin typeface="Arial" panose="020B0604020202020204" pitchFamily="34" charset="0"/>
              </a:rPr>
              <a:t>Küfür diyarından bize gelmiştir.</a:t>
            </a:r>
            <a:br>
              <a:rPr lang="tr-TR" sz="1300" dirty="0"/>
            </a:br>
            <a:br>
              <a:rPr lang="tr-TR" sz="1300" dirty="0"/>
            </a:br>
            <a:r>
              <a:rPr lang="tr-TR" sz="1300" b="0" i="0" dirty="0">
                <a:solidFill>
                  <a:srgbClr val="000000"/>
                </a:solidFill>
                <a:effectLst/>
                <a:latin typeface="Arial" panose="020B0604020202020204" pitchFamily="34" charset="0"/>
              </a:rPr>
              <a:t>Dansöz göbek atar, çatlar hep damar,</a:t>
            </a:r>
            <a:br>
              <a:rPr lang="tr-TR" sz="1300" dirty="0"/>
            </a:br>
            <a:r>
              <a:rPr lang="tr-TR" sz="1300" b="0" i="0" dirty="0">
                <a:solidFill>
                  <a:srgbClr val="000000"/>
                </a:solidFill>
                <a:effectLst/>
                <a:latin typeface="Arial" panose="020B0604020202020204" pitchFamily="34" charset="0"/>
              </a:rPr>
              <a:t>Masalar, sandalye, her yer tarumar,</a:t>
            </a:r>
            <a:br>
              <a:rPr lang="tr-TR" sz="1300" dirty="0"/>
            </a:br>
            <a:r>
              <a:rPr lang="tr-TR" sz="1300" b="0" i="0" dirty="0">
                <a:solidFill>
                  <a:srgbClr val="000000"/>
                </a:solidFill>
                <a:effectLst/>
                <a:latin typeface="Arial" panose="020B0604020202020204" pitchFamily="34" charset="0"/>
              </a:rPr>
              <a:t>O gecede serbest edilen kumar,</a:t>
            </a:r>
            <a:br>
              <a:rPr lang="tr-TR" sz="1300" dirty="0"/>
            </a:br>
            <a:r>
              <a:rPr lang="tr-TR" sz="1300" b="0" i="0" dirty="0">
                <a:solidFill>
                  <a:srgbClr val="000000"/>
                </a:solidFill>
                <a:effectLst/>
                <a:latin typeface="Arial" panose="020B0604020202020204" pitchFamily="34" charset="0"/>
              </a:rPr>
              <a:t>Küfür diyarından bize gelmiştir.</a:t>
            </a:r>
            <a:br>
              <a:rPr lang="tr-TR" sz="1300" dirty="0"/>
            </a:br>
            <a:br>
              <a:rPr lang="tr-TR" sz="1300" dirty="0"/>
            </a:br>
            <a:r>
              <a:rPr lang="tr-TR" sz="1300" b="0" i="0" dirty="0">
                <a:solidFill>
                  <a:srgbClr val="000000"/>
                </a:solidFill>
                <a:effectLst/>
                <a:latin typeface="Arial" panose="020B0604020202020204" pitchFamily="34" charset="0"/>
              </a:rPr>
              <a:t>Batı uygarlığı aşkıyla yanmak,</a:t>
            </a:r>
            <a:br>
              <a:rPr lang="tr-TR" sz="1300" dirty="0"/>
            </a:br>
            <a:r>
              <a:rPr lang="tr-TR" sz="1300" b="0" i="0" dirty="0">
                <a:solidFill>
                  <a:srgbClr val="000000"/>
                </a:solidFill>
                <a:effectLst/>
                <a:latin typeface="Arial" panose="020B0604020202020204" pitchFamily="34" charset="0"/>
              </a:rPr>
              <a:t>Her tür rezaleti uygarlık sanmak,</a:t>
            </a:r>
            <a:br>
              <a:rPr lang="tr-TR" sz="1300" dirty="0"/>
            </a:br>
            <a:r>
              <a:rPr lang="tr-TR" sz="1300" b="0" i="0" dirty="0">
                <a:solidFill>
                  <a:srgbClr val="000000"/>
                </a:solidFill>
                <a:effectLst/>
                <a:latin typeface="Arial" panose="020B0604020202020204" pitchFamily="34" charset="0"/>
              </a:rPr>
              <a:t>İçkiyle, kumarla, Noel’i anmak,</a:t>
            </a:r>
            <a:br>
              <a:rPr lang="tr-TR" sz="1300" dirty="0"/>
            </a:br>
            <a:r>
              <a:rPr lang="tr-TR" sz="1300" b="0" i="0" dirty="0">
                <a:solidFill>
                  <a:srgbClr val="000000"/>
                </a:solidFill>
                <a:effectLst/>
                <a:latin typeface="Arial" panose="020B0604020202020204" pitchFamily="34" charset="0"/>
              </a:rPr>
              <a:t>Küfür diyarından bize gelmiştir.</a:t>
            </a:r>
            <a:br>
              <a:rPr lang="tr-TR" sz="1300" dirty="0"/>
            </a:br>
            <a:br>
              <a:rPr lang="tr-TR" sz="1300" dirty="0"/>
            </a:br>
            <a:r>
              <a:rPr lang="tr-TR" sz="1300" b="0" i="0" dirty="0">
                <a:solidFill>
                  <a:srgbClr val="000000"/>
                </a:solidFill>
                <a:effectLst/>
                <a:latin typeface="Arial" panose="020B0604020202020204" pitchFamily="34" charset="0"/>
              </a:rPr>
              <a:t>Yırtılıp yok olmuş, hayâ örtüsü,</a:t>
            </a:r>
            <a:br>
              <a:rPr lang="tr-TR" sz="1300" dirty="0"/>
            </a:br>
            <a:r>
              <a:rPr lang="tr-TR" sz="1300" b="0" i="0" dirty="0">
                <a:solidFill>
                  <a:srgbClr val="000000"/>
                </a:solidFill>
                <a:effectLst/>
                <a:latin typeface="Arial" panose="020B0604020202020204" pitchFamily="34" charset="0"/>
              </a:rPr>
              <a:t>Bize de bulaştı küfrün tortusu,</a:t>
            </a:r>
            <a:br>
              <a:rPr lang="tr-TR" sz="1300" dirty="0"/>
            </a:br>
            <a:r>
              <a:rPr lang="tr-TR" sz="1300" b="0" i="0" dirty="0">
                <a:solidFill>
                  <a:srgbClr val="000000"/>
                </a:solidFill>
                <a:effectLst/>
                <a:latin typeface="Arial" panose="020B0604020202020204" pitchFamily="34" charset="0"/>
              </a:rPr>
              <a:t>Haçlının bayramı Noel Yortusu,</a:t>
            </a:r>
            <a:br>
              <a:rPr lang="tr-TR" sz="1300" dirty="0"/>
            </a:br>
            <a:r>
              <a:rPr lang="tr-TR" sz="1300" b="0" i="0" dirty="0">
                <a:solidFill>
                  <a:srgbClr val="000000"/>
                </a:solidFill>
                <a:effectLst/>
                <a:latin typeface="Arial" panose="020B0604020202020204" pitchFamily="34" charset="0"/>
              </a:rPr>
              <a:t>Küfür diyarından bize gelmiştir.</a:t>
            </a:r>
            <a:endParaRPr lang="tr-TR" sz="1300" dirty="0"/>
          </a:p>
        </p:txBody>
      </p:sp>
      <p:sp>
        <p:nvSpPr>
          <p:cNvPr id="4" name="İçerik Yer Tutucusu 3">
            <a:extLst>
              <a:ext uri="{FF2B5EF4-FFF2-40B4-BE49-F238E27FC236}">
                <a16:creationId xmlns:a16="http://schemas.microsoft.com/office/drawing/2014/main" id="{ED7A46BD-2555-00F4-C84D-D1D8F555C3E2}"/>
              </a:ext>
            </a:extLst>
          </p:cNvPr>
          <p:cNvSpPr>
            <a:spLocks noGrp="1"/>
          </p:cNvSpPr>
          <p:nvPr>
            <p:ph sz="half" idx="2"/>
          </p:nvPr>
        </p:nvSpPr>
        <p:spPr>
          <a:xfrm>
            <a:off x="7257143" y="319314"/>
            <a:ext cx="4601028" cy="5602515"/>
          </a:xfrm>
        </p:spPr>
        <p:txBody>
          <a:bodyPr>
            <a:normAutofit fontScale="70000" lnSpcReduction="20000"/>
          </a:bodyPr>
          <a:lstStyle/>
          <a:p>
            <a:r>
              <a:rPr lang="tr-TR" b="0" i="0" dirty="0">
                <a:solidFill>
                  <a:srgbClr val="000000"/>
                </a:solidFill>
                <a:effectLst/>
                <a:latin typeface="Arial" panose="020B0604020202020204" pitchFamily="34" charset="0"/>
              </a:rPr>
              <a:t>İş işten geçince, artık dövünmek,</a:t>
            </a:r>
            <a:br>
              <a:rPr lang="tr-TR" dirty="0"/>
            </a:br>
            <a:r>
              <a:rPr lang="tr-TR" b="0" i="0" dirty="0">
                <a:solidFill>
                  <a:srgbClr val="000000"/>
                </a:solidFill>
                <a:effectLst/>
                <a:latin typeface="Arial" panose="020B0604020202020204" pitchFamily="34" charset="0"/>
              </a:rPr>
              <a:t>Batılı olmakla durup övünmek,</a:t>
            </a:r>
            <a:br>
              <a:rPr lang="tr-TR" dirty="0"/>
            </a:br>
            <a:r>
              <a:rPr lang="tr-TR" b="0" i="0" dirty="0">
                <a:solidFill>
                  <a:srgbClr val="000000"/>
                </a:solidFill>
                <a:effectLst/>
                <a:latin typeface="Arial" panose="020B0604020202020204" pitchFamily="34" charset="0"/>
              </a:rPr>
              <a:t>Avrupalı </a:t>
            </a:r>
            <a:r>
              <a:rPr lang="tr-TR" b="0" i="0" dirty="0" err="1">
                <a:solidFill>
                  <a:srgbClr val="000000"/>
                </a:solidFill>
                <a:effectLst/>
                <a:latin typeface="Arial" panose="020B0604020202020204" pitchFamily="34" charset="0"/>
              </a:rPr>
              <a:t>ehl</a:t>
            </a:r>
            <a:r>
              <a:rPr lang="tr-TR" b="0" i="0" dirty="0">
                <a:solidFill>
                  <a:srgbClr val="000000"/>
                </a:solidFill>
                <a:effectLst/>
                <a:latin typeface="Arial" panose="020B0604020202020204" pitchFamily="34" charset="0"/>
              </a:rPr>
              <a:t>-i küfre güvenmek,</a:t>
            </a:r>
            <a:br>
              <a:rPr lang="tr-TR" dirty="0"/>
            </a:br>
            <a:r>
              <a:rPr lang="tr-TR" b="0" i="0" dirty="0">
                <a:solidFill>
                  <a:srgbClr val="000000"/>
                </a:solidFill>
                <a:effectLst/>
                <a:latin typeface="Arial" panose="020B0604020202020204" pitchFamily="34" charset="0"/>
              </a:rPr>
              <a:t>Küfür diyarından bize gelmiştir.</a:t>
            </a:r>
            <a:br>
              <a:rPr lang="tr-TR" dirty="0"/>
            </a:br>
            <a:br>
              <a:rPr lang="tr-TR" dirty="0"/>
            </a:br>
            <a:r>
              <a:rPr lang="tr-TR" b="0" i="0" dirty="0">
                <a:solidFill>
                  <a:srgbClr val="000000"/>
                </a:solidFill>
                <a:effectLst/>
                <a:latin typeface="Arial" panose="020B0604020202020204" pitchFamily="34" charset="0"/>
              </a:rPr>
              <a:t>Kadın kız oynatmak, çalgı çaldırmak,</a:t>
            </a:r>
            <a:br>
              <a:rPr lang="tr-TR" dirty="0"/>
            </a:br>
            <a:r>
              <a:rPr lang="tr-TR" b="0" i="0" dirty="0">
                <a:solidFill>
                  <a:srgbClr val="000000"/>
                </a:solidFill>
                <a:effectLst/>
                <a:latin typeface="Arial" panose="020B0604020202020204" pitchFamily="34" charset="0"/>
              </a:rPr>
              <a:t>Edep perdesini yırtıp kaldırmak,</a:t>
            </a:r>
            <a:br>
              <a:rPr lang="tr-TR" dirty="0"/>
            </a:br>
            <a:r>
              <a:rPr lang="tr-TR" b="0" i="0" dirty="0">
                <a:solidFill>
                  <a:srgbClr val="000000"/>
                </a:solidFill>
                <a:effectLst/>
                <a:latin typeface="Arial" panose="020B0604020202020204" pitchFamily="34" charset="0"/>
              </a:rPr>
              <a:t>Moda olan, dinimize saldırmak,</a:t>
            </a:r>
            <a:br>
              <a:rPr lang="tr-TR" dirty="0"/>
            </a:br>
            <a:r>
              <a:rPr lang="tr-TR" b="0" i="0" dirty="0">
                <a:solidFill>
                  <a:srgbClr val="000000"/>
                </a:solidFill>
                <a:effectLst/>
                <a:latin typeface="Arial" panose="020B0604020202020204" pitchFamily="34" charset="0"/>
              </a:rPr>
              <a:t>Küfür diyarından bize gelmiştir.</a:t>
            </a:r>
            <a:br>
              <a:rPr lang="tr-TR" dirty="0"/>
            </a:br>
            <a:br>
              <a:rPr lang="tr-TR" dirty="0"/>
            </a:br>
            <a:r>
              <a:rPr lang="tr-TR" b="0" i="0" dirty="0">
                <a:solidFill>
                  <a:srgbClr val="000000"/>
                </a:solidFill>
                <a:effectLst/>
                <a:latin typeface="Arial" panose="020B0604020202020204" pitchFamily="34" charset="0"/>
              </a:rPr>
              <a:t>Halimize bakıp gülüyor Kongo,</a:t>
            </a:r>
            <a:br>
              <a:rPr lang="tr-TR" dirty="0"/>
            </a:br>
            <a:r>
              <a:rPr lang="tr-TR" b="0" i="0" dirty="0">
                <a:solidFill>
                  <a:srgbClr val="000000"/>
                </a:solidFill>
                <a:effectLst/>
                <a:latin typeface="Arial" panose="020B0604020202020204" pitchFamily="34" charset="0"/>
              </a:rPr>
              <a:t>Giysimiz tangodur, dansımız tango,</a:t>
            </a:r>
            <a:br>
              <a:rPr lang="tr-TR" dirty="0"/>
            </a:br>
            <a:r>
              <a:rPr lang="tr-TR" b="0" i="0" dirty="0">
                <a:solidFill>
                  <a:srgbClr val="000000"/>
                </a:solidFill>
                <a:effectLst/>
                <a:latin typeface="Arial" panose="020B0604020202020204" pitchFamily="34" charset="0"/>
              </a:rPr>
              <a:t>Spor toto, loto ile piyango,</a:t>
            </a:r>
            <a:br>
              <a:rPr lang="tr-TR" dirty="0"/>
            </a:br>
            <a:r>
              <a:rPr lang="tr-TR" b="0" i="0" dirty="0">
                <a:solidFill>
                  <a:srgbClr val="000000"/>
                </a:solidFill>
                <a:effectLst/>
                <a:latin typeface="Arial" panose="020B0604020202020204" pitchFamily="34" charset="0"/>
              </a:rPr>
              <a:t>Küfür diyarından bize gelmiştir.</a:t>
            </a:r>
            <a:br>
              <a:rPr lang="tr-TR" dirty="0"/>
            </a:br>
            <a:br>
              <a:rPr lang="tr-TR" dirty="0"/>
            </a:br>
            <a:r>
              <a:rPr lang="tr-TR" b="0" i="0" dirty="0">
                <a:solidFill>
                  <a:srgbClr val="000000"/>
                </a:solidFill>
                <a:effectLst/>
                <a:latin typeface="Arial" panose="020B0604020202020204" pitchFamily="34" charset="0"/>
              </a:rPr>
              <a:t>İçkiler, sarhoşlar, rezalet caba,</a:t>
            </a:r>
            <a:br>
              <a:rPr lang="tr-TR" dirty="0"/>
            </a:br>
            <a:r>
              <a:rPr lang="tr-TR" b="0" i="0" dirty="0">
                <a:solidFill>
                  <a:srgbClr val="000000"/>
                </a:solidFill>
                <a:effectLst/>
                <a:latin typeface="Arial" panose="020B0604020202020204" pitchFamily="34" charset="0"/>
              </a:rPr>
              <a:t>Gösterilir Batı için çok çaba,</a:t>
            </a:r>
            <a:br>
              <a:rPr lang="tr-TR" dirty="0"/>
            </a:br>
            <a:r>
              <a:rPr lang="tr-TR" b="0" i="0" dirty="0">
                <a:solidFill>
                  <a:srgbClr val="000000"/>
                </a:solidFill>
                <a:effectLst/>
                <a:latin typeface="Arial" panose="020B0604020202020204" pitchFamily="34" charset="0"/>
              </a:rPr>
              <a:t>Bir efsane olan şu Noel Baba,</a:t>
            </a:r>
            <a:br>
              <a:rPr lang="tr-TR" dirty="0"/>
            </a:br>
            <a:r>
              <a:rPr lang="tr-TR" b="0" i="0" dirty="0">
                <a:solidFill>
                  <a:srgbClr val="000000"/>
                </a:solidFill>
                <a:effectLst/>
                <a:latin typeface="Arial" panose="020B0604020202020204" pitchFamily="34" charset="0"/>
              </a:rPr>
              <a:t>Küfür diyarından bize gelmiştir.</a:t>
            </a:r>
            <a:br>
              <a:rPr lang="tr-TR" dirty="0"/>
            </a:br>
            <a:br>
              <a:rPr lang="tr-TR" dirty="0"/>
            </a:br>
            <a:r>
              <a:rPr lang="tr-TR" b="1" i="0" dirty="0">
                <a:solidFill>
                  <a:srgbClr val="000000"/>
                </a:solidFill>
                <a:effectLst/>
                <a:latin typeface="Arial" panose="020B0604020202020204" pitchFamily="34" charset="0"/>
              </a:rPr>
              <a:t>Hoca</a:t>
            </a:r>
            <a:r>
              <a:rPr lang="tr-TR" b="0" i="0" dirty="0">
                <a:solidFill>
                  <a:srgbClr val="000000"/>
                </a:solidFill>
                <a:effectLst/>
                <a:latin typeface="Arial" panose="020B0604020202020204" pitchFamily="34" charset="0"/>
              </a:rPr>
              <a:t> der bilinmez hicri yılbaşı,</a:t>
            </a:r>
            <a:br>
              <a:rPr lang="tr-TR" dirty="0"/>
            </a:br>
            <a:r>
              <a:rPr lang="tr-TR" b="0" i="0" dirty="0">
                <a:solidFill>
                  <a:srgbClr val="000000"/>
                </a:solidFill>
                <a:effectLst/>
                <a:latin typeface="Arial" panose="020B0604020202020204" pitchFamily="34" charset="0"/>
              </a:rPr>
              <a:t>Sözde aydın, dine bakıyor şaşı,</a:t>
            </a:r>
            <a:br>
              <a:rPr lang="tr-TR" dirty="0"/>
            </a:br>
            <a:r>
              <a:rPr lang="tr-TR" b="0" i="0" dirty="0">
                <a:solidFill>
                  <a:srgbClr val="000000"/>
                </a:solidFill>
                <a:effectLst/>
                <a:latin typeface="Arial" panose="020B0604020202020204" pitchFamily="34" charset="0"/>
              </a:rPr>
              <a:t>Gençliğe yapılan dinsizce aşı,</a:t>
            </a:r>
            <a:br>
              <a:rPr lang="tr-TR" dirty="0"/>
            </a:br>
            <a:r>
              <a:rPr lang="tr-TR" b="0" i="0" dirty="0">
                <a:solidFill>
                  <a:srgbClr val="000000"/>
                </a:solidFill>
                <a:effectLst/>
                <a:latin typeface="Arial" panose="020B0604020202020204" pitchFamily="34" charset="0"/>
              </a:rPr>
              <a:t>Küfür diyarından bize gelmiştir.</a:t>
            </a:r>
            <a:endParaRPr lang="tr-TR" dirty="0"/>
          </a:p>
        </p:txBody>
      </p:sp>
    </p:spTree>
    <p:extLst>
      <p:ext uri="{BB962C8B-B14F-4D97-AF65-F5344CB8AC3E}">
        <p14:creationId xmlns:p14="http://schemas.microsoft.com/office/powerpoint/2010/main" val="1947764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FBF10AD-3912-7201-0E3E-7A9841B317FC}"/>
              </a:ext>
            </a:extLst>
          </p:cNvPr>
          <p:cNvSpPr>
            <a:spLocks noGrp="1"/>
          </p:cNvSpPr>
          <p:nvPr>
            <p:ph type="title"/>
          </p:nvPr>
        </p:nvSpPr>
        <p:spPr/>
        <p:txBody>
          <a:bodyPr/>
          <a:lstStyle/>
          <a:p>
            <a:r>
              <a:rPr lang="tr-TR" dirty="0"/>
              <a:t>Teşekkür ederiz</a:t>
            </a:r>
          </a:p>
        </p:txBody>
      </p:sp>
      <p:sp>
        <p:nvSpPr>
          <p:cNvPr id="3" name="İçerik Yer Tutucusu 2">
            <a:extLst>
              <a:ext uri="{FF2B5EF4-FFF2-40B4-BE49-F238E27FC236}">
                <a16:creationId xmlns:a16="http://schemas.microsoft.com/office/drawing/2014/main" id="{C8FBE5ED-6C79-153F-017B-FAD94504DE03}"/>
              </a:ext>
            </a:extLst>
          </p:cNvPr>
          <p:cNvSpPr>
            <a:spLocks noGrp="1"/>
          </p:cNvSpPr>
          <p:nvPr>
            <p:ph sz="half" idx="1"/>
          </p:nvPr>
        </p:nvSpPr>
        <p:spPr/>
        <p:txBody>
          <a:bodyPr>
            <a:normAutofit fontScale="92500" lnSpcReduction="20000"/>
          </a:bodyPr>
          <a:lstStyle/>
          <a:p>
            <a:r>
              <a:rPr lang="tr-TR" dirty="0"/>
              <a:t>KAYNAKLAR</a:t>
            </a:r>
          </a:p>
          <a:p>
            <a:r>
              <a:rPr lang="tr-TR" dirty="0"/>
              <a:t>Tam İlmihal </a:t>
            </a:r>
            <a:r>
              <a:rPr lang="tr-TR" dirty="0" err="1"/>
              <a:t>Seadet</a:t>
            </a:r>
            <a:r>
              <a:rPr lang="tr-TR" dirty="0"/>
              <a:t>-i </a:t>
            </a:r>
            <a:r>
              <a:rPr lang="tr-TR" dirty="0" err="1"/>
              <a:t>Ebediyye</a:t>
            </a:r>
            <a:r>
              <a:rPr lang="tr-TR" dirty="0"/>
              <a:t>: 154. Basım </a:t>
            </a:r>
          </a:p>
          <a:p>
            <a:pPr marL="0" indent="0">
              <a:buNone/>
            </a:pPr>
            <a:r>
              <a:rPr lang="tr-TR" dirty="0"/>
              <a:t>    Sahife: 42,53,355,761,769,770,1128 (Konstantin)</a:t>
            </a:r>
          </a:p>
          <a:p>
            <a:r>
              <a:rPr lang="tr-TR" dirty="0"/>
              <a:t>Cevap Veremedi: Sahife:159/168 arası</a:t>
            </a:r>
          </a:p>
          <a:p>
            <a:r>
              <a:rPr lang="tr-TR" dirty="0"/>
              <a:t>Yeni Rehber Ansiklopedisi: Cilt:15 Sahife:254/257 kısmını,</a:t>
            </a:r>
          </a:p>
          <a:p>
            <a:r>
              <a:rPr lang="tr-TR" dirty="0"/>
              <a:t>Dinimizislam.com sitesinde </a:t>
            </a:r>
            <a:r>
              <a:rPr lang="tr-TR" dirty="0" err="1"/>
              <a:t>noel</a:t>
            </a:r>
            <a:r>
              <a:rPr lang="tr-TR" dirty="0"/>
              <a:t> başlıklı bölümleri</a:t>
            </a:r>
          </a:p>
          <a:p>
            <a:endParaRPr lang="tr-TR" dirty="0"/>
          </a:p>
        </p:txBody>
      </p:sp>
      <p:pic>
        <p:nvPicPr>
          <p:cNvPr id="5" name="Resim 4">
            <a:extLst>
              <a:ext uri="{FF2B5EF4-FFF2-40B4-BE49-F238E27FC236}">
                <a16:creationId xmlns:a16="http://schemas.microsoft.com/office/drawing/2014/main" id="{8F656250-72BE-C870-DD31-9C70ED00B3E5}"/>
              </a:ext>
            </a:extLst>
          </p:cNvPr>
          <p:cNvPicPr>
            <a:picLocks noChangeAspect="1"/>
          </p:cNvPicPr>
          <p:nvPr/>
        </p:nvPicPr>
        <p:blipFill>
          <a:blip r:embed="rId2"/>
          <a:stretch>
            <a:fillRect/>
          </a:stretch>
        </p:blipFill>
        <p:spPr>
          <a:xfrm>
            <a:off x="6736465" y="0"/>
            <a:ext cx="5455535" cy="6053111"/>
          </a:xfrm>
          <a:prstGeom prst="rect">
            <a:avLst/>
          </a:prstGeom>
        </p:spPr>
      </p:pic>
    </p:spTree>
    <p:extLst>
      <p:ext uri="{BB962C8B-B14F-4D97-AF65-F5344CB8AC3E}">
        <p14:creationId xmlns:p14="http://schemas.microsoft.com/office/powerpoint/2010/main" val="610513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A061737F-CA63-7CAC-CF43-A1BFE4CC8160}"/>
              </a:ext>
            </a:extLst>
          </p:cNvPr>
          <p:cNvSpPr txBox="1"/>
          <p:nvPr/>
        </p:nvSpPr>
        <p:spPr>
          <a:xfrm>
            <a:off x="417168" y="233743"/>
            <a:ext cx="5624051" cy="4832092"/>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tr-TR" sz="2200" b="0" i="0" u="none" strike="noStrike" kern="1200" cap="none" spc="0" normalizeH="0" baseline="0" noProof="0" dirty="0">
                <a:ln>
                  <a:noFill/>
                </a:ln>
                <a:solidFill>
                  <a:srgbClr val="222222"/>
                </a:solidFill>
                <a:effectLst/>
                <a:uLnTx/>
                <a:uFillTx/>
                <a:latin typeface="+mj-lt"/>
                <a:ea typeface="+mn-ea"/>
                <a:cs typeface="+mn-cs"/>
              </a:rPr>
              <a:t>Birkaç gün sonra miladi yılbaşına gireceğiz... Yılbaşının, Noel'in iç içe yaşandığı, Hristiyan âleminin Noel'i kutlamaları, 4. asırda Roma İmparatorlarının birincisi olan </a:t>
            </a:r>
            <a:r>
              <a:rPr kumimoji="0" lang="tr-TR" sz="2200" b="0" i="0" u="none" strike="noStrike" kern="1200" cap="none" spc="0" normalizeH="0" baseline="0" noProof="0" dirty="0" err="1">
                <a:ln>
                  <a:noFill/>
                </a:ln>
                <a:solidFill>
                  <a:srgbClr val="222222"/>
                </a:solidFill>
                <a:effectLst/>
                <a:uLnTx/>
                <a:uFillTx/>
                <a:latin typeface="+mj-lt"/>
                <a:ea typeface="+mn-ea"/>
                <a:cs typeface="+mn-cs"/>
              </a:rPr>
              <a:t>Kostantin</a:t>
            </a:r>
            <a:r>
              <a:rPr kumimoji="0" lang="tr-TR" sz="2200" b="0" i="0" u="none" strike="noStrike" kern="1200" cap="none" spc="0" normalizeH="0" baseline="0" noProof="0" dirty="0">
                <a:ln>
                  <a:noFill/>
                </a:ln>
                <a:solidFill>
                  <a:srgbClr val="222222"/>
                </a:solidFill>
                <a:effectLst/>
                <a:uLnTx/>
                <a:uFillTx/>
                <a:latin typeface="+mj-lt"/>
                <a:ea typeface="+mn-ea"/>
                <a:cs typeface="+mn-cs"/>
              </a:rPr>
              <a:t> ile başlar. </a:t>
            </a:r>
            <a:r>
              <a:rPr kumimoji="0" lang="tr-TR" sz="2200" b="0" i="0" u="none" strike="noStrike" kern="1200" cap="none" spc="0" normalizeH="0" baseline="0" noProof="0" dirty="0" err="1">
                <a:ln>
                  <a:noFill/>
                </a:ln>
                <a:solidFill>
                  <a:srgbClr val="222222"/>
                </a:solidFill>
                <a:effectLst/>
                <a:uLnTx/>
                <a:uFillTx/>
                <a:latin typeface="+mj-lt"/>
                <a:ea typeface="+mn-ea"/>
                <a:cs typeface="+mn-cs"/>
              </a:rPr>
              <a:t>Kostantin</a:t>
            </a:r>
            <a:r>
              <a:rPr kumimoji="0" lang="tr-TR" sz="2200" b="0" i="0" u="none" strike="noStrike" kern="1200" cap="none" spc="0" normalizeH="0" baseline="0" noProof="0" dirty="0">
                <a:ln>
                  <a:noFill/>
                </a:ln>
                <a:solidFill>
                  <a:srgbClr val="222222"/>
                </a:solidFill>
                <a:effectLst/>
                <a:uLnTx/>
                <a:uFillTx/>
                <a:latin typeface="+mj-lt"/>
                <a:ea typeface="+mn-ea"/>
                <a:cs typeface="+mn-cs"/>
              </a:rPr>
              <a:t>, Eflatun'un ortaya koyduğu teslis "</a:t>
            </a:r>
            <a:r>
              <a:rPr kumimoji="0" lang="tr-TR" sz="2200" b="0" i="0" u="none" strike="noStrike" kern="1200" cap="none" spc="0" normalizeH="0" baseline="0" noProof="0" dirty="0" err="1">
                <a:ln>
                  <a:noFill/>
                </a:ln>
                <a:solidFill>
                  <a:srgbClr val="222222"/>
                </a:solidFill>
                <a:effectLst/>
                <a:uLnTx/>
                <a:uFillTx/>
                <a:latin typeface="+mj-lt"/>
                <a:ea typeface="+mn-ea"/>
                <a:cs typeface="+mn-cs"/>
              </a:rPr>
              <a:t>Trinite</a:t>
            </a:r>
            <a:r>
              <a:rPr kumimoji="0" lang="tr-TR" sz="2200" b="0" i="0" u="none" strike="noStrike" kern="1200" cap="none" spc="0" normalizeH="0" baseline="0" noProof="0" dirty="0">
                <a:ln>
                  <a:noFill/>
                </a:ln>
                <a:solidFill>
                  <a:srgbClr val="222222"/>
                </a:solidFill>
                <a:effectLst/>
                <a:uLnTx/>
                <a:uFillTx/>
                <a:latin typeface="+mj-lt"/>
                <a:ea typeface="+mn-ea"/>
                <a:cs typeface="+mn-cs"/>
              </a:rPr>
              <a:t>" yani "üç tanrı" inancını, papazlara yazdırdığı yeni İncil'e koydurdu ve Noel'i bayram ilan etti. Böylece yeni bir Hristiyanlık dini doğmuş oldu. Noel kutlamaları ve yeni yıl hep Hazreti İsa'nın doğum günü üzerine bina edilmektedir. Halbuki, Hazreti İsa'nın doğumu hakkında, o zamanın </a:t>
            </a:r>
            <a:r>
              <a:rPr kumimoji="0" lang="tr-TR" sz="2200" b="0" i="0" u="none" strike="noStrike" kern="1200" cap="none" spc="0" normalizeH="0" baseline="0" noProof="0" dirty="0" err="1">
                <a:ln>
                  <a:noFill/>
                </a:ln>
                <a:solidFill>
                  <a:srgbClr val="222222"/>
                </a:solidFill>
                <a:effectLst/>
                <a:uLnTx/>
                <a:uFillTx/>
                <a:latin typeface="+mj-lt"/>
                <a:ea typeface="+mn-ea"/>
                <a:cs typeface="+mn-cs"/>
              </a:rPr>
              <a:t>edib</a:t>
            </a:r>
            <a:r>
              <a:rPr kumimoji="0" lang="tr-TR" sz="2200" b="0" i="0" u="none" strike="noStrike" kern="1200" cap="none" spc="0" normalizeH="0" baseline="0" noProof="0" dirty="0">
                <a:ln>
                  <a:noFill/>
                </a:ln>
                <a:solidFill>
                  <a:srgbClr val="222222"/>
                </a:solidFill>
                <a:effectLst/>
                <a:uLnTx/>
                <a:uFillTx/>
                <a:latin typeface="+mj-lt"/>
                <a:ea typeface="+mn-ea"/>
                <a:cs typeface="+mn-cs"/>
              </a:rPr>
              <a:t> ve münevverlerinin eserlerinde hiçbir bilgiye rastlanmamaktadır.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tr-TR" sz="2200" b="0" i="0" u="none" strike="noStrike" kern="1200" cap="none" spc="0" normalizeH="0" baseline="0" noProof="0" dirty="0">
                <a:ln>
                  <a:noFill/>
                </a:ln>
                <a:solidFill>
                  <a:srgbClr val="222222"/>
                </a:solidFill>
                <a:effectLst/>
                <a:uLnTx/>
                <a:uFillTx/>
                <a:latin typeface="+mj-lt"/>
                <a:ea typeface="+mn-ea"/>
                <a:cs typeface="+mn-cs"/>
              </a:rPr>
              <a:t>(Türkiye Gazetesi/Ahmet</a:t>
            </a:r>
            <a:r>
              <a:rPr kumimoji="0" lang="tr-TR" sz="2200" b="0" i="0" u="none" strike="noStrike" kern="1200" cap="none" spc="0" normalizeH="0" noProof="0" dirty="0">
                <a:ln>
                  <a:noFill/>
                </a:ln>
                <a:solidFill>
                  <a:srgbClr val="222222"/>
                </a:solidFill>
                <a:effectLst/>
                <a:uLnTx/>
                <a:uFillTx/>
                <a:latin typeface="+mj-lt"/>
                <a:ea typeface="+mn-ea"/>
                <a:cs typeface="+mn-cs"/>
              </a:rPr>
              <a:t> Demirbaş)</a:t>
            </a:r>
            <a:endParaRPr kumimoji="0" lang="tr-TR" sz="2200" b="0" i="0" u="none" strike="noStrike" kern="1200" cap="none" spc="0" normalizeH="0" baseline="0" noProof="0" dirty="0">
              <a:ln>
                <a:noFill/>
              </a:ln>
              <a:solidFill>
                <a:srgbClr val="222222"/>
              </a:solidFill>
              <a:effectLst/>
              <a:uLnTx/>
              <a:uFillTx/>
              <a:latin typeface="+mj-lt"/>
              <a:ea typeface="+mn-ea"/>
              <a:cs typeface="+mn-cs"/>
            </a:endParaRPr>
          </a:p>
        </p:txBody>
      </p:sp>
      <p:pic>
        <p:nvPicPr>
          <p:cNvPr id="4" name="Resim 3">
            <a:extLst>
              <a:ext uri="{FF2B5EF4-FFF2-40B4-BE49-F238E27FC236}">
                <a16:creationId xmlns:a16="http://schemas.microsoft.com/office/drawing/2014/main" id="{16C0A5B6-0529-FD86-A7B9-3F9E4BC402DB}"/>
              </a:ext>
            </a:extLst>
          </p:cNvPr>
          <p:cNvPicPr>
            <a:picLocks noChangeAspect="1"/>
          </p:cNvPicPr>
          <p:nvPr/>
        </p:nvPicPr>
        <p:blipFill>
          <a:blip r:embed="rId2"/>
          <a:stretch>
            <a:fillRect/>
          </a:stretch>
        </p:blipFill>
        <p:spPr>
          <a:xfrm>
            <a:off x="7039897" y="-71057"/>
            <a:ext cx="5152103" cy="6205639"/>
          </a:xfrm>
          <a:prstGeom prst="rect">
            <a:avLst/>
          </a:prstGeom>
        </p:spPr>
      </p:pic>
    </p:spTree>
    <p:extLst>
      <p:ext uri="{BB962C8B-B14F-4D97-AF65-F5344CB8AC3E}">
        <p14:creationId xmlns:p14="http://schemas.microsoft.com/office/powerpoint/2010/main" val="179624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69FD917-4850-7C42-ED4F-87AD1AD4A3F1}"/>
              </a:ext>
            </a:extLst>
          </p:cNvPr>
          <p:cNvSpPr>
            <a:spLocks noGrp="1"/>
          </p:cNvSpPr>
          <p:nvPr>
            <p:ph type="title"/>
          </p:nvPr>
        </p:nvSpPr>
        <p:spPr>
          <a:xfrm>
            <a:off x="1088349" y="0"/>
            <a:ext cx="5532328" cy="972457"/>
          </a:xfrm>
        </p:spPr>
        <p:txBody>
          <a:bodyPr/>
          <a:lstStyle/>
          <a:p>
            <a:r>
              <a:rPr lang="tr-TR" dirty="0">
                <a:solidFill>
                  <a:srgbClr val="FF0000"/>
                </a:solidFill>
                <a:cs typeface="Times New Roman" panose="02020603050405020304" pitchFamily="18" charset="0"/>
              </a:rPr>
              <a:t>PEKİ NOEL NEDİR?</a:t>
            </a:r>
          </a:p>
        </p:txBody>
      </p:sp>
      <p:pic>
        <p:nvPicPr>
          <p:cNvPr id="1032" name="Picture 8" descr="Noel Baba,Geyiği ve yıldızlar Elmas Mozaik Tablo 41x53cm- marcelsanat.com">
            <a:extLst>
              <a:ext uri="{FF2B5EF4-FFF2-40B4-BE49-F238E27FC236}">
                <a16:creationId xmlns:a16="http://schemas.microsoft.com/office/drawing/2014/main" id="{BFBB45A4-6C34-82BD-5EE1-6F6C88367D5A}"/>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3596" r="359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Metin Yer Tutucusu 3">
            <a:extLst>
              <a:ext uri="{FF2B5EF4-FFF2-40B4-BE49-F238E27FC236}">
                <a16:creationId xmlns:a16="http://schemas.microsoft.com/office/drawing/2014/main" id="{4E4D5C97-66E9-12FF-F6C0-7FC70E74493F}"/>
              </a:ext>
            </a:extLst>
          </p:cNvPr>
          <p:cNvSpPr>
            <a:spLocks noGrp="1"/>
          </p:cNvSpPr>
          <p:nvPr>
            <p:ph type="body" sz="half" idx="2"/>
          </p:nvPr>
        </p:nvSpPr>
        <p:spPr>
          <a:xfrm>
            <a:off x="1378635" y="1790198"/>
            <a:ext cx="5524404" cy="3048019"/>
          </a:xfrm>
        </p:spPr>
        <p:txBody>
          <a:bodyPr>
            <a:noAutofit/>
          </a:bodyPr>
          <a:lstStyle/>
          <a:p>
            <a:r>
              <a:rPr lang="tr-TR" sz="2400" b="1" i="0" dirty="0">
                <a:solidFill>
                  <a:srgbClr val="000000"/>
                </a:solidFill>
                <a:effectLst/>
                <a:latin typeface="+mj-lt"/>
              </a:rPr>
              <a:t>Noel </a:t>
            </a:r>
            <a:r>
              <a:rPr lang="tr-TR" sz="2400" b="1" i="0" dirty="0" err="1">
                <a:solidFill>
                  <a:srgbClr val="000000"/>
                </a:solidFill>
                <a:effectLst/>
                <a:latin typeface="+mj-lt"/>
              </a:rPr>
              <a:t>hıristiyan</a:t>
            </a:r>
            <a:r>
              <a:rPr lang="tr-TR" sz="2400" b="1" i="0" dirty="0">
                <a:solidFill>
                  <a:srgbClr val="000000"/>
                </a:solidFill>
                <a:effectLst/>
                <a:latin typeface="+mj-lt"/>
              </a:rPr>
              <a:t> bayramıdır. </a:t>
            </a:r>
            <a:r>
              <a:rPr lang="tr-TR" sz="2400" b="0" i="0" dirty="0" err="1">
                <a:solidFill>
                  <a:srgbClr val="000000"/>
                </a:solidFill>
                <a:effectLst/>
                <a:latin typeface="+mj-lt"/>
              </a:rPr>
              <a:t>Julian</a:t>
            </a:r>
            <a:r>
              <a:rPr lang="tr-TR" sz="2400" b="0" i="0" dirty="0">
                <a:solidFill>
                  <a:srgbClr val="000000"/>
                </a:solidFill>
                <a:effectLst/>
                <a:latin typeface="+mj-lt"/>
              </a:rPr>
              <a:t> takvimine göre 25 Aralık'tır. Hıristiyanlar da, İsa </a:t>
            </a:r>
            <a:r>
              <a:rPr lang="tr-TR" sz="2400" b="0" i="0" dirty="0" err="1">
                <a:solidFill>
                  <a:srgbClr val="000000"/>
                </a:solidFill>
                <a:effectLst/>
                <a:latin typeface="+mj-lt"/>
              </a:rPr>
              <a:t>aleyhisselamı</a:t>
            </a:r>
            <a:r>
              <a:rPr lang="tr-TR" sz="2400" b="0" i="0" dirty="0">
                <a:solidFill>
                  <a:srgbClr val="000000"/>
                </a:solidFill>
                <a:effectLst/>
                <a:latin typeface="+mj-lt"/>
              </a:rPr>
              <a:t> (haşa) kurtarıcı bir yaratıcı kabul ederek</a:t>
            </a:r>
            <a:r>
              <a:rPr lang="tr-TR" sz="2400" dirty="0">
                <a:solidFill>
                  <a:srgbClr val="000000"/>
                </a:solidFill>
                <a:latin typeface="+mj-lt"/>
              </a:rPr>
              <a:t> ve</a:t>
            </a:r>
            <a:r>
              <a:rPr lang="tr-TR" sz="2400" b="0" i="0" dirty="0">
                <a:solidFill>
                  <a:srgbClr val="000000"/>
                </a:solidFill>
                <a:effectLst/>
                <a:latin typeface="+mj-lt"/>
              </a:rPr>
              <a:t> bu tarihte doğduğuna inanarak bu geceyi milat ve Noel olarak her sene kutlamaya başladılar.</a:t>
            </a:r>
            <a:endParaRPr lang="tr-TR" sz="2400" dirty="0">
              <a:latin typeface="+mj-lt"/>
            </a:endParaRPr>
          </a:p>
        </p:txBody>
      </p:sp>
    </p:spTree>
    <p:extLst>
      <p:ext uri="{BB962C8B-B14F-4D97-AF65-F5344CB8AC3E}">
        <p14:creationId xmlns:p14="http://schemas.microsoft.com/office/powerpoint/2010/main" val="4248122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60D57A7-98AB-7021-F25F-9B779E3260A4}"/>
              </a:ext>
            </a:extLst>
          </p:cNvPr>
          <p:cNvSpPr>
            <a:spLocks noGrp="1"/>
          </p:cNvSpPr>
          <p:nvPr>
            <p:ph type="title"/>
          </p:nvPr>
        </p:nvSpPr>
        <p:spPr>
          <a:xfrm>
            <a:off x="1059694" y="0"/>
            <a:ext cx="9603275" cy="1049235"/>
          </a:xfrm>
        </p:spPr>
        <p:txBody>
          <a:bodyPr/>
          <a:lstStyle/>
          <a:p>
            <a:r>
              <a:rPr lang="tr-TR" dirty="0">
                <a:solidFill>
                  <a:srgbClr val="FF0000"/>
                </a:solidFill>
              </a:rPr>
              <a:t>NOELİN HİKAYESİ</a:t>
            </a:r>
          </a:p>
        </p:txBody>
      </p:sp>
      <p:sp>
        <p:nvSpPr>
          <p:cNvPr id="3" name="İçerik Yer Tutucusu 2">
            <a:extLst>
              <a:ext uri="{FF2B5EF4-FFF2-40B4-BE49-F238E27FC236}">
                <a16:creationId xmlns:a16="http://schemas.microsoft.com/office/drawing/2014/main" id="{F2C3A733-CDB1-3CAF-BA16-9954DC744442}"/>
              </a:ext>
            </a:extLst>
          </p:cNvPr>
          <p:cNvSpPr>
            <a:spLocks noGrp="1"/>
          </p:cNvSpPr>
          <p:nvPr>
            <p:ph idx="1"/>
          </p:nvPr>
        </p:nvSpPr>
        <p:spPr>
          <a:xfrm>
            <a:off x="0" y="478971"/>
            <a:ext cx="12046857" cy="5718629"/>
          </a:xfrm>
        </p:spPr>
        <p:txBody>
          <a:bodyPr>
            <a:normAutofit fontScale="25000" lnSpcReduction="20000"/>
          </a:bodyPr>
          <a:lstStyle/>
          <a:p>
            <a:pPr>
              <a:buNone/>
            </a:pPr>
            <a:r>
              <a:rPr lang="tr-TR" sz="2900" dirty="0"/>
              <a:t>	</a:t>
            </a:r>
            <a:r>
              <a:rPr lang="tr-TR" sz="6800" dirty="0"/>
              <a:t>Noel” dendiğinde tüyleri diken </a:t>
            </a:r>
            <a:r>
              <a:rPr lang="tr-TR" sz="6800" dirty="0" err="1"/>
              <a:t>diken</a:t>
            </a:r>
            <a:r>
              <a:rPr lang="tr-TR" sz="6800" dirty="0"/>
              <a:t> olanlar var.   Ama “Noel” dendiğinde, yeni bir eğlenceye hazırlananlar da var. ‘</a:t>
            </a:r>
            <a:r>
              <a:rPr lang="tr-TR" sz="6800" dirty="0" err="1"/>
              <a:t>Jingle</a:t>
            </a:r>
            <a:r>
              <a:rPr lang="tr-TR" sz="6800" dirty="0"/>
              <a:t> </a:t>
            </a:r>
            <a:r>
              <a:rPr lang="tr-TR" sz="6800" dirty="0" err="1"/>
              <a:t>Bells</a:t>
            </a:r>
            <a:r>
              <a:rPr lang="tr-TR" sz="6800" dirty="0"/>
              <a:t>’ şarkısını çalanlar, çam ağacı süsleyenler, ‘Noel Baba’  kıyafetleri giyenler, hatta kapısına çelenk asanlar falan...</a:t>
            </a:r>
            <a:br>
              <a:rPr lang="tr-TR" sz="6800" dirty="0"/>
            </a:br>
            <a:r>
              <a:rPr lang="tr-TR" sz="6800" dirty="0"/>
              <a:t>Hristiyanların önemli bayramlarından biridir Noel. Aslında Müslümanlarla bir ilgisi yok. Buna karşın bazı Müslümanlar da bir şekilde kutluyorlar bu bayramı. Neyin ne olduğunu, nereden geldiğini </a:t>
            </a:r>
            <a:r>
              <a:rPr lang="tr-TR" sz="6800" dirty="0" err="1"/>
              <a:t>v.s</a:t>
            </a:r>
            <a:r>
              <a:rPr lang="tr-TR" sz="6800" dirty="0"/>
              <a:t>. hiç bilmeden. Veya umursamadan.</a:t>
            </a:r>
            <a:br>
              <a:rPr lang="tr-TR" sz="6800" dirty="0"/>
            </a:br>
            <a:br>
              <a:rPr lang="tr-TR" sz="6800" dirty="0"/>
            </a:br>
            <a:r>
              <a:rPr lang="tr-TR" sz="6800" dirty="0"/>
              <a:t>***</a:t>
            </a:r>
            <a:br>
              <a:rPr lang="tr-TR" sz="6800" dirty="0"/>
            </a:br>
            <a:br>
              <a:rPr lang="tr-TR" sz="6800" dirty="0"/>
            </a:br>
            <a:r>
              <a:rPr lang="tr-TR" sz="6800" dirty="0"/>
              <a:t>Noel veya diğer adıyla </a:t>
            </a:r>
            <a:r>
              <a:rPr lang="tr-TR" sz="6800" dirty="0" err="1"/>
              <a:t>Christmas</a:t>
            </a:r>
            <a:r>
              <a:rPr lang="tr-TR" sz="6800" dirty="0"/>
              <a:t>, İsa </a:t>
            </a:r>
            <a:r>
              <a:rPr lang="tr-TR" sz="6800" dirty="0" err="1"/>
              <a:t>aleyhisselamım</a:t>
            </a:r>
            <a:r>
              <a:rPr lang="tr-TR" sz="6800" dirty="0"/>
              <a:t> doğum günü olarak kabul ediliyor. Bazılarına göre bu tarih 25 Aralık, bazılarına göre 6 Ocak. Bu iki tarih arasında değişik tarihler verenler de yok değil. Ama çoğunluk tarafından kabul edilen 25 Aralık...</a:t>
            </a:r>
            <a:br>
              <a:rPr lang="tr-TR" sz="6800" dirty="0"/>
            </a:br>
            <a:r>
              <a:rPr lang="tr-TR" sz="6800" dirty="0"/>
              <a:t>“Noel” sözcüğünü ilk kez Fransızlar kullanmış. </a:t>
            </a:r>
            <a:r>
              <a:rPr lang="tr-TR" sz="6800" dirty="0" err="1"/>
              <a:t>Fransıca</a:t>
            </a:r>
            <a:r>
              <a:rPr lang="tr-TR" sz="6800" dirty="0"/>
              <a:t> ‘</a:t>
            </a:r>
            <a:r>
              <a:rPr lang="tr-TR" sz="6800" dirty="0" err="1"/>
              <a:t>Nowell</a:t>
            </a:r>
            <a:r>
              <a:rPr lang="tr-TR" sz="6800" dirty="0"/>
              <a:t>’ sözcüğü ‘Haber’ demek.  Sonra Almanlar da kullanmaya başlamış Noel  sözcüğünü. </a:t>
            </a:r>
            <a:r>
              <a:rPr lang="tr-TR" sz="6800" dirty="0" err="1"/>
              <a:t>Almanca’da</a:t>
            </a:r>
            <a:r>
              <a:rPr lang="tr-TR" sz="6800" dirty="0"/>
              <a:t>  ise ‘Noel’, ‘Kutsal Gece” demek...İngilizler Noel yerine </a:t>
            </a:r>
            <a:r>
              <a:rPr lang="tr-TR" sz="6800" dirty="0" err="1"/>
              <a:t>Christmas</a:t>
            </a:r>
            <a:r>
              <a:rPr lang="tr-TR" sz="6800" dirty="0"/>
              <a:t> demeyi tercih ediyor. Eski </a:t>
            </a:r>
            <a:r>
              <a:rPr lang="tr-TR" sz="6800" dirty="0" err="1"/>
              <a:t>İngilizce’de</a:t>
            </a:r>
            <a:r>
              <a:rPr lang="tr-TR" sz="6800" dirty="0"/>
              <a:t> “</a:t>
            </a:r>
            <a:r>
              <a:rPr lang="tr-TR" sz="6800" dirty="0" err="1"/>
              <a:t>Christes</a:t>
            </a:r>
            <a:r>
              <a:rPr lang="tr-TR" sz="6800" dirty="0"/>
              <a:t> </a:t>
            </a:r>
            <a:r>
              <a:rPr lang="tr-TR" sz="6800" dirty="0" err="1"/>
              <a:t>Maesse</a:t>
            </a:r>
            <a:r>
              <a:rPr lang="tr-TR" sz="6800" dirty="0"/>
              <a:t>”, yeni </a:t>
            </a:r>
            <a:r>
              <a:rPr lang="tr-TR" sz="6800" dirty="0" err="1"/>
              <a:t>İngilizce’de</a:t>
            </a:r>
            <a:r>
              <a:rPr lang="tr-TR" sz="6800" dirty="0"/>
              <a:t> “</a:t>
            </a:r>
            <a:r>
              <a:rPr lang="tr-TR" sz="6800" dirty="0" err="1"/>
              <a:t>Christ’s</a:t>
            </a:r>
            <a:r>
              <a:rPr lang="tr-TR" sz="6800" dirty="0"/>
              <a:t> </a:t>
            </a:r>
            <a:r>
              <a:rPr lang="tr-TR" sz="6800" dirty="0" err="1"/>
              <a:t>Mass</a:t>
            </a:r>
            <a:r>
              <a:rPr lang="tr-TR" sz="6800" dirty="0"/>
              <a:t>”, İsa’nın Ayini anlamına geliyor.</a:t>
            </a:r>
            <a:br>
              <a:rPr lang="tr-TR" sz="6800" dirty="0"/>
            </a:br>
            <a:br>
              <a:rPr lang="tr-TR" sz="6800" dirty="0"/>
            </a:br>
            <a:r>
              <a:rPr lang="tr-TR" sz="6800" dirty="0"/>
              <a:t>***</a:t>
            </a:r>
            <a:br>
              <a:rPr lang="tr-TR" sz="6800" dirty="0"/>
            </a:br>
            <a:br>
              <a:rPr lang="tr-TR" sz="6800" dirty="0"/>
            </a:br>
            <a:r>
              <a:rPr lang="tr-TR" sz="6800" dirty="0"/>
              <a:t>‘Süslenmiş Ağaç’ geleneği ise </a:t>
            </a:r>
            <a:r>
              <a:rPr lang="tr-TR" sz="6800" dirty="0" err="1"/>
              <a:t>Pagan’lardan</a:t>
            </a:r>
            <a:r>
              <a:rPr lang="tr-TR" sz="6800" dirty="0"/>
              <a:t> kalma. Paganlarda ağaçlar, Tanrı gibi kabul ediliyormuş. Bu nedenle de avcılar, avladıkları hayvanları bir şükran göstergesi olarak ağaçlara asıyorlarmış. </a:t>
            </a:r>
            <a:r>
              <a:rPr lang="tr-TR" sz="6800" dirty="0" err="1"/>
              <a:t>Paganlar’dan</a:t>
            </a:r>
            <a:r>
              <a:rPr lang="tr-TR" sz="6800" dirty="0"/>
              <a:t> kalma bu gelenek daha sonraları  Noel’de ilk kez, 1600’lü yılların başlarında Almanya’da ortaya çıkmış. Bu dönemde Almanya’da, sadece çam ağacı değil yapraklarını dökmeyen diğer ağaçlar da aynı amaçla kullanılmaktaymış. ‘Noel Ağacı’ alışkanlığı 19’uncu  yüzyılda Almanya’dan sonra Fransa’ya, oradan da yavaş yavaş diğer ülkelere yayılmış.</a:t>
            </a:r>
            <a:br>
              <a:rPr lang="tr-TR" sz="6000" dirty="0"/>
            </a:br>
            <a:br>
              <a:rPr lang="tr-TR" sz="6000" dirty="0"/>
            </a:br>
            <a:r>
              <a:rPr lang="tr-TR" dirty="0"/>
              <a:t>***</a:t>
            </a:r>
            <a:br>
              <a:rPr lang="tr-TR" dirty="0"/>
            </a:br>
            <a:endParaRPr lang="tr-TR" dirty="0"/>
          </a:p>
          <a:p>
            <a:endParaRPr lang="tr-TR" dirty="0"/>
          </a:p>
        </p:txBody>
      </p:sp>
    </p:spTree>
    <p:extLst>
      <p:ext uri="{BB962C8B-B14F-4D97-AF65-F5344CB8AC3E}">
        <p14:creationId xmlns:p14="http://schemas.microsoft.com/office/powerpoint/2010/main" val="830187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D015DCC0-0E3D-2476-56E3-399789B9908D}"/>
              </a:ext>
            </a:extLst>
          </p:cNvPr>
          <p:cNvSpPr txBox="1"/>
          <p:nvPr/>
        </p:nvSpPr>
        <p:spPr>
          <a:xfrm>
            <a:off x="0" y="1106172"/>
            <a:ext cx="8599990" cy="3160417"/>
          </a:xfrm>
          <a:prstGeom prst="rect">
            <a:avLst/>
          </a:prstGeom>
          <a:noFill/>
        </p:spPr>
        <p:txBody>
          <a:bodyPr wrap="square">
            <a:spAutoFit/>
          </a:bodyPr>
          <a:lstStyle/>
          <a:p>
            <a:pPr algn="ctr">
              <a:lnSpc>
                <a:spcPts val="1950"/>
              </a:lnSpc>
              <a:spcBef>
                <a:spcPts val="750"/>
              </a:spcBef>
              <a:spcAft>
                <a:spcPts val="1125"/>
              </a:spcAft>
            </a:pPr>
            <a:r>
              <a:rPr lang="tr-TR" sz="2200" dirty="0">
                <a:latin typeface="+mj-lt"/>
              </a:rPr>
              <a:t>O dönemde, Hazreti İsa’nın (</a:t>
            </a:r>
            <a:r>
              <a:rPr lang="tr-TR" sz="2200" dirty="0" err="1">
                <a:latin typeface="+mj-lt"/>
              </a:rPr>
              <a:t>aleyhisselam</a:t>
            </a:r>
            <a:r>
              <a:rPr lang="tr-TR" sz="2200" dirty="0">
                <a:latin typeface="+mj-lt"/>
              </a:rPr>
              <a:t>) doğum günü kesin olarak bilinmediği için, ilk Hıristiyanların Hz. İsa’nın doğumu için kutladıkları özel bir gün yoktu. Bu sırada Roma İmparatorluğunun her yerinde Güneşe ve putlara tapılıyordu. Roma İmparatoru Büyük Konstantin, putperest iken miladın 313 senesinde Hıristiyanlığı kabul etti. Putperestlikten birçok şeyleri de Hristiyanlığa soktu. Güneş tanrısının doğum günü kabul edilen 25 Aralık’ı yılbaşı kabul etti. Hazreti İsa’nın (</a:t>
            </a:r>
            <a:r>
              <a:rPr lang="tr-TR" sz="2200" dirty="0" err="1">
                <a:latin typeface="+mj-lt"/>
              </a:rPr>
              <a:t>aleyhisselam</a:t>
            </a:r>
            <a:r>
              <a:rPr lang="tr-TR" sz="2200" dirty="0">
                <a:latin typeface="+mj-lt"/>
              </a:rPr>
              <a:t>) kurtarıcı tanrı olduğuna inanan Hristiyanlar da, Hazreti İsa’nın (</a:t>
            </a:r>
            <a:r>
              <a:rPr lang="tr-TR" sz="2200" dirty="0" err="1">
                <a:latin typeface="+mj-lt"/>
              </a:rPr>
              <a:t>aleyhisselam</a:t>
            </a:r>
            <a:r>
              <a:rPr lang="tr-TR" sz="2200" dirty="0">
                <a:latin typeface="+mj-lt"/>
              </a:rPr>
              <a:t>) 25 Aralık’ta doğduğunu kabul ettiler. Sonunda bu geceyi miladi yılbaşı ve Noel olarak her sene kutlamaya başladılar. </a:t>
            </a:r>
          </a:p>
          <a:p>
            <a:pPr algn="ctr">
              <a:lnSpc>
                <a:spcPts val="1950"/>
              </a:lnSpc>
              <a:spcBef>
                <a:spcPts val="750"/>
              </a:spcBef>
              <a:spcAft>
                <a:spcPts val="1125"/>
              </a:spcAft>
            </a:pPr>
            <a:r>
              <a:rPr lang="tr-TR" sz="2200" dirty="0">
                <a:latin typeface="+mj-lt"/>
              </a:rPr>
              <a:t>(Yeni Rehber Ansiklopedisi)</a:t>
            </a:r>
          </a:p>
        </p:txBody>
      </p:sp>
      <p:pic>
        <p:nvPicPr>
          <p:cNvPr id="12290" name="Picture 2" descr="Christmas family Christmas family Resimleri, Stok Fotoğrafları ve Resimleri">
            <a:extLst>
              <a:ext uri="{FF2B5EF4-FFF2-40B4-BE49-F238E27FC236}">
                <a16:creationId xmlns:a16="http://schemas.microsoft.com/office/drawing/2014/main" id="{02C20074-C117-3B55-4E38-432EB103DE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9990" y="423440"/>
            <a:ext cx="3481046" cy="4208206"/>
          </a:xfrm>
          <a:prstGeom prst="rect">
            <a:avLst/>
          </a:prstGeom>
          <a:noFill/>
          <a:extLst>
            <a:ext uri="{909E8E84-426E-40DD-AFC4-6F175D3DCCD1}">
              <a14:hiddenFill xmlns:a14="http://schemas.microsoft.com/office/drawing/2010/main">
                <a:solidFill>
                  <a:srgbClr val="FFFFFF"/>
                </a:solidFill>
              </a14:hiddenFill>
            </a:ext>
          </a:extLst>
        </p:spPr>
      </p:pic>
      <p:sp>
        <p:nvSpPr>
          <p:cNvPr id="2" name="Unvan 1"/>
          <p:cNvSpPr>
            <a:spLocks noGrp="1"/>
          </p:cNvSpPr>
          <p:nvPr>
            <p:ph type="title"/>
          </p:nvPr>
        </p:nvSpPr>
        <p:spPr>
          <a:xfrm>
            <a:off x="0" y="-56091"/>
            <a:ext cx="6125029" cy="959063"/>
          </a:xfrm>
        </p:spPr>
        <p:txBody>
          <a:bodyPr>
            <a:normAutofit fontScale="90000"/>
          </a:bodyPr>
          <a:lstStyle/>
          <a:p>
            <a:r>
              <a:rPr lang="tr-TR" dirty="0">
                <a:solidFill>
                  <a:srgbClr val="FF0000"/>
                </a:solidFill>
                <a:latin typeface="Open Sans" panose="020B0606030504020204" pitchFamily="34" charset="0"/>
              </a:rPr>
              <a:t>NOEL NASIL ORTAYA ÇIKTI?</a:t>
            </a:r>
            <a:br>
              <a:rPr lang="tr-TR" dirty="0">
                <a:solidFill>
                  <a:srgbClr val="FF0000"/>
                </a:solidFill>
                <a:latin typeface="Open Sans" panose="020B0606030504020204" pitchFamily="34" charset="0"/>
              </a:rPr>
            </a:br>
            <a:endParaRPr lang="tr-TR" dirty="0"/>
          </a:p>
        </p:txBody>
      </p:sp>
    </p:spTree>
    <p:extLst>
      <p:ext uri="{BB962C8B-B14F-4D97-AF65-F5344CB8AC3E}">
        <p14:creationId xmlns:p14="http://schemas.microsoft.com/office/powerpoint/2010/main" val="3343670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45FC8A3-8313-DDC8-2148-B8132F933EB1}"/>
              </a:ext>
            </a:extLst>
          </p:cNvPr>
          <p:cNvSpPr>
            <a:spLocks noGrp="1"/>
          </p:cNvSpPr>
          <p:nvPr>
            <p:ph type="title"/>
          </p:nvPr>
        </p:nvSpPr>
        <p:spPr>
          <a:xfrm>
            <a:off x="1451578" y="151376"/>
            <a:ext cx="9603275" cy="1049235"/>
          </a:xfrm>
        </p:spPr>
        <p:txBody>
          <a:bodyPr/>
          <a:lstStyle/>
          <a:p>
            <a:r>
              <a:rPr lang="tr-TR" dirty="0">
                <a:solidFill>
                  <a:srgbClr val="FF0000"/>
                </a:solidFill>
              </a:rPr>
              <a:t>İSA ALEYHİSSELAMIN DOĞUMU</a:t>
            </a:r>
          </a:p>
        </p:txBody>
      </p:sp>
      <p:sp>
        <p:nvSpPr>
          <p:cNvPr id="3" name="İçerik Yer Tutucusu 2">
            <a:extLst>
              <a:ext uri="{FF2B5EF4-FFF2-40B4-BE49-F238E27FC236}">
                <a16:creationId xmlns:a16="http://schemas.microsoft.com/office/drawing/2014/main" id="{BD7BE357-04B8-75F4-CCAB-26988048CF29}"/>
              </a:ext>
            </a:extLst>
          </p:cNvPr>
          <p:cNvSpPr>
            <a:spLocks noGrp="1"/>
          </p:cNvSpPr>
          <p:nvPr>
            <p:ph idx="1"/>
          </p:nvPr>
        </p:nvSpPr>
        <p:spPr>
          <a:xfrm>
            <a:off x="0" y="711199"/>
            <a:ext cx="12293599" cy="5400233"/>
          </a:xfrm>
        </p:spPr>
        <p:txBody>
          <a:bodyPr>
            <a:noAutofit/>
          </a:bodyPr>
          <a:lstStyle/>
          <a:p>
            <a:r>
              <a:rPr lang="tr-TR" sz="1800" b="0" i="0" dirty="0">
                <a:solidFill>
                  <a:srgbClr val="000000"/>
                </a:solidFill>
                <a:effectLst/>
                <a:latin typeface="+mj-lt"/>
              </a:rPr>
              <a:t>İsa </a:t>
            </a:r>
            <a:r>
              <a:rPr lang="tr-TR" sz="1800" b="0" i="0" dirty="0" err="1">
                <a:solidFill>
                  <a:srgbClr val="000000"/>
                </a:solidFill>
                <a:effectLst/>
                <a:latin typeface="+mj-lt"/>
              </a:rPr>
              <a:t>aleyhisselamın</a:t>
            </a:r>
            <a:r>
              <a:rPr lang="tr-TR" sz="1800" b="0" i="0" dirty="0">
                <a:solidFill>
                  <a:srgbClr val="000000"/>
                </a:solidFill>
                <a:effectLst/>
                <a:latin typeface="+mj-lt"/>
              </a:rPr>
              <a:t> annesi Meryem Hatun, Süleyman </a:t>
            </a:r>
            <a:r>
              <a:rPr lang="tr-TR" sz="1800" b="0" i="0" dirty="0" err="1">
                <a:solidFill>
                  <a:srgbClr val="000000"/>
                </a:solidFill>
                <a:effectLst/>
                <a:latin typeface="+mj-lt"/>
              </a:rPr>
              <a:t>aleyhisselamın</a:t>
            </a:r>
            <a:r>
              <a:rPr lang="tr-TR" sz="1800" b="0" i="0" dirty="0">
                <a:solidFill>
                  <a:srgbClr val="000000"/>
                </a:solidFill>
                <a:effectLst/>
                <a:latin typeface="+mj-lt"/>
              </a:rPr>
              <a:t> neslinden </a:t>
            </a:r>
            <a:r>
              <a:rPr lang="tr-TR" sz="1800" b="0" i="0" dirty="0" err="1">
                <a:solidFill>
                  <a:srgbClr val="000000"/>
                </a:solidFill>
                <a:effectLst/>
                <a:latin typeface="+mj-lt"/>
              </a:rPr>
              <a:t>sâlihâ</a:t>
            </a:r>
            <a:r>
              <a:rPr lang="tr-TR" sz="1800" b="0" i="0" dirty="0">
                <a:solidFill>
                  <a:srgbClr val="000000"/>
                </a:solidFill>
                <a:effectLst/>
                <a:latin typeface="+mj-lt"/>
              </a:rPr>
              <a:t> ve temiz bir hanımdı. Hazret-i Meryem, on beş yaşına geldiği zaman, Yusuf-i </a:t>
            </a:r>
            <a:r>
              <a:rPr lang="tr-TR" sz="1800" b="0" i="0" dirty="0" err="1">
                <a:solidFill>
                  <a:srgbClr val="000000"/>
                </a:solidFill>
                <a:effectLst/>
                <a:latin typeface="+mj-lt"/>
              </a:rPr>
              <a:t>Neccâr</a:t>
            </a:r>
            <a:r>
              <a:rPr lang="tr-TR" sz="1800" b="0" i="0" dirty="0">
                <a:solidFill>
                  <a:srgbClr val="000000"/>
                </a:solidFill>
                <a:effectLst/>
                <a:latin typeface="+mj-lt"/>
              </a:rPr>
              <a:t> isminde biriyle nişanlanmıştı. Fakat onunla evlenmeden </a:t>
            </a:r>
            <a:r>
              <a:rPr lang="tr-TR" sz="1800" b="0" i="0" dirty="0" err="1">
                <a:solidFill>
                  <a:srgbClr val="000000"/>
                </a:solidFill>
                <a:effectLst/>
                <a:latin typeface="+mj-lt"/>
              </a:rPr>
              <a:t>Allahü</a:t>
            </a:r>
            <a:r>
              <a:rPr lang="tr-TR" sz="1800" b="0" i="0" dirty="0">
                <a:solidFill>
                  <a:srgbClr val="000000"/>
                </a:solidFill>
                <a:effectLst/>
                <a:latin typeface="+mj-lt"/>
              </a:rPr>
              <a:t> </a:t>
            </a:r>
            <a:r>
              <a:rPr lang="tr-TR" sz="1800" b="0" i="0" dirty="0" err="1">
                <a:solidFill>
                  <a:srgbClr val="000000"/>
                </a:solidFill>
                <a:effectLst/>
                <a:latin typeface="+mj-lt"/>
              </a:rPr>
              <a:t>teâlâ</a:t>
            </a:r>
            <a:r>
              <a:rPr lang="tr-TR" sz="1800" b="0" i="0" dirty="0">
                <a:solidFill>
                  <a:srgbClr val="000000"/>
                </a:solidFill>
                <a:effectLst/>
                <a:latin typeface="+mj-lt"/>
              </a:rPr>
              <a:t>, hazret-i Meryem’e babasız olarak bir çocuk vereceğini müjdeledi.</a:t>
            </a:r>
            <a:br>
              <a:rPr lang="tr-TR" sz="1800" dirty="0">
                <a:latin typeface="+mj-lt"/>
              </a:rPr>
            </a:br>
            <a:br>
              <a:rPr lang="tr-TR" sz="1800" dirty="0">
                <a:latin typeface="+mj-lt"/>
              </a:rPr>
            </a:br>
            <a:r>
              <a:rPr lang="tr-TR" sz="1800" b="0" i="0" dirty="0">
                <a:solidFill>
                  <a:srgbClr val="000000"/>
                </a:solidFill>
                <a:effectLst/>
                <a:latin typeface="+mj-lt"/>
              </a:rPr>
              <a:t>Hazret-i Meryem, </a:t>
            </a:r>
            <a:r>
              <a:rPr lang="tr-TR" sz="1800" b="0" i="0" dirty="0" err="1">
                <a:solidFill>
                  <a:srgbClr val="000000"/>
                </a:solidFill>
                <a:effectLst/>
                <a:latin typeface="+mj-lt"/>
              </a:rPr>
              <a:t>Allahü</a:t>
            </a:r>
            <a:r>
              <a:rPr lang="tr-TR" sz="1800" b="0" i="0" dirty="0">
                <a:solidFill>
                  <a:srgbClr val="000000"/>
                </a:solidFill>
                <a:effectLst/>
                <a:latin typeface="+mj-lt"/>
              </a:rPr>
              <a:t> </a:t>
            </a:r>
            <a:r>
              <a:rPr lang="tr-TR" sz="1800" b="0" i="0" dirty="0" err="1">
                <a:solidFill>
                  <a:srgbClr val="000000"/>
                </a:solidFill>
                <a:effectLst/>
                <a:latin typeface="+mj-lt"/>
              </a:rPr>
              <a:t>teâlânın</a:t>
            </a:r>
            <a:r>
              <a:rPr lang="tr-TR" sz="1800" b="0" i="0" dirty="0">
                <a:solidFill>
                  <a:srgbClr val="000000"/>
                </a:solidFill>
                <a:effectLst/>
                <a:latin typeface="+mj-lt"/>
              </a:rPr>
              <a:t> emri ve kudretiyle İsa </a:t>
            </a:r>
            <a:r>
              <a:rPr lang="tr-TR" sz="1800" b="0" i="0" dirty="0" err="1">
                <a:solidFill>
                  <a:srgbClr val="000000"/>
                </a:solidFill>
                <a:effectLst/>
                <a:latin typeface="+mj-lt"/>
              </a:rPr>
              <a:t>aleyhisselama</a:t>
            </a:r>
            <a:r>
              <a:rPr lang="tr-TR" sz="1800" b="0" i="0" dirty="0">
                <a:solidFill>
                  <a:srgbClr val="000000"/>
                </a:solidFill>
                <a:effectLst/>
                <a:latin typeface="+mj-lt"/>
              </a:rPr>
              <a:t> hâmile oldu. Bundan bir müddet sonra, normal olarak </a:t>
            </a:r>
            <a:r>
              <a:rPr lang="tr-TR" sz="1800" b="0" i="0" dirty="0" err="1">
                <a:solidFill>
                  <a:srgbClr val="000000"/>
                </a:solidFill>
                <a:effectLst/>
                <a:latin typeface="+mj-lt"/>
              </a:rPr>
              <a:t>hâmilelik</a:t>
            </a:r>
            <a:r>
              <a:rPr lang="tr-TR" sz="1800" b="0" i="0" dirty="0">
                <a:solidFill>
                  <a:srgbClr val="000000"/>
                </a:solidFill>
                <a:effectLst/>
                <a:latin typeface="+mj-lt"/>
              </a:rPr>
              <a:t> hâlleri görülmeye başlandı. Bu hâlleri gören İsrailoğulları, dedikodu yapmaya başladılar. Çeşit çeşit </a:t>
            </a:r>
            <a:r>
              <a:rPr lang="tr-TR" sz="1800" b="0" i="0" dirty="0" err="1">
                <a:solidFill>
                  <a:srgbClr val="000000"/>
                </a:solidFill>
                <a:effectLst/>
                <a:latin typeface="+mj-lt"/>
              </a:rPr>
              <a:t>iftirâda</a:t>
            </a:r>
            <a:r>
              <a:rPr lang="tr-TR" sz="1800" b="0" i="0" dirty="0">
                <a:solidFill>
                  <a:srgbClr val="000000"/>
                </a:solidFill>
                <a:effectLst/>
                <a:latin typeface="+mj-lt"/>
              </a:rPr>
              <a:t> bulunup akla gelmeyecek, ağıza alınmayacak şeyler söylediler. Bu dedikodulara tahammül edemeyen hazret-i Meryem, Kudüs’ün 10 km kadar güneyindeki </a:t>
            </a:r>
            <a:r>
              <a:rPr lang="tr-TR" sz="1800" b="0" i="0" dirty="0" err="1">
                <a:solidFill>
                  <a:srgbClr val="000000"/>
                </a:solidFill>
                <a:effectLst/>
                <a:latin typeface="+mj-lt"/>
              </a:rPr>
              <a:t>sâkin</a:t>
            </a:r>
            <a:r>
              <a:rPr lang="tr-TR" sz="1800" b="0" i="0" dirty="0">
                <a:solidFill>
                  <a:srgbClr val="000000"/>
                </a:solidFill>
                <a:effectLst/>
                <a:latin typeface="+mj-lt"/>
              </a:rPr>
              <a:t> bir kasaba olan </a:t>
            </a:r>
            <a:r>
              <a:rPr lang="tr-TR" sz="1800" b="0" i="0" dirty="0" err="1">
                <a:solidFill>
                  <a:srgbClr val="000000"/>
                </a:solidFill>
                <a:effectLst/>
                <a:latin typeface="+mj-lt"/>
              </a:rPr>
              <a:t>Beyt</a:t>
            </a:r>
            <a:r>
              <a:rPr lang="tr-TR" sz="1800" b="0" i="0" dirty="0">
                <a:solidFill>
                  <a:srgbClr val="000000"/>
                </a:solidFill>
                <a:effectLst/>
                <a:latin typeface="+mj-lt"/>
              </a:rPr>
              <a:t>-i </a:t>
            </a:r>
            <a:r>
              <a:rPr lang="tr-TR" sz="1800" b="0" i="0" dirty="0" err="1">
                <a:solidFill>
                  <a:srgbClr val="000000"/>
                </a:solidFill>
                <a:effectLst/>
                <a:latin typeface="+mj-lt"/>
              </a:rPr>
              <a:t>Lahm’e</a:t>
            </a:r>
            <a:r>
              <a:rPr lang="tr-TR" sz="1800" b="0" i="0" dirty="0">
                <a:solidFill>
                  <a:srgbClr val="000000"/>
                </a:solidFill>
                <a:effectLst/>
                <a:latin typeface="+mj-lt"/>
              </a:rPr>
              <a:t> çekildi. Her şeyin </a:t>
            </a:r>
            <a:r>
              <a:rPr lang="tr-TR" sz="1800" b="0" i="0" dirty="0" err="1">
                <a:solidFill>
                  <a:srgbClr val="000000"/>
                </a:solidFill>
                <a:effectLst/>
                <a:latin typeface="+mj-lt"/>
              </a:rPr>
              <a:t>Allahü</a:t>
            </a:r>
            <a:r>
              <a:rPr lang="tr-TR" sz="1800" b="0" i="0" dirty="0">
                <a:solidFill>
                  <a:srgbClr val="000000"/>
                </a:solidFill>
                <a:effectLst/>
                <a:latin typeface="+mj-lt"/>
              </a:rPr>
              <a:t> </a:t>
            </a:r>
            <a:r>
              <a:rPr lang="tr-TR" sz="1800" b="0" i="0" dirty="0" err="1">
                <a:solidFill>
                  <a:srgbClr val="000000"/>
                </a:solidFill>
                <a:effectLst/>
                <a:latin typeface="+mj-lt"/>
              </a:rPr>
              <a:t>teâlânın</a:t>
            </a:r>
            <a:r>
              <a:rPr lang="tr-TR" sz="1800" b="0" i="0" dirty="0">
                <a:solidFill>
                  <a:srgbClr val="000000"/>
                </a:solidFill>
                <a:effectLst/>
                <a:latin typeface="+mj-lt"/>
              </a:rPr>
              <a:t> </a:t>
            </a:r>
            <a:r>
              <a:rPr lang="tr-TR" sz="1800" b="0" i="0" dirty="0" err="1">
                <a:solidFill>
                  <a:srgbClr val="000000"/>
                </a:solidFill>
                <a:effectLst/>
                <a:latin typeface="+mj-lt"/>
              </a:rPr>
              <a:t>takdîri</a:t>
            </a:r>
            <a:r>
              <a:rPr lang="tr-TR" sz="1800" b="0" i="0" dirty="0">
                <a:solidFill>
                  <a:srgbClr val="000000"/>
                </a:solidFill>
                <a:effectLst/>
                <a:latin typeface="+mj-lt"/>
              </a:rPr>
              <a:t> ve dilemesiyle olduğunu düşünerek, insanların kendi hakkındaki sözlerine sabretti.</a:t>
            </a:r>
            <a:br>
              <a:rPr lang="tr-TR" sz="1800" dirty="0">
                <a:latin typeface="+mj-lt"/>
              </a:rPr>
            </a:br>
            <a:br>
              <a:rPr lang="tr-TR" sz="1800" dirty="0">
                <a:latin typeface="+mj-lt"/>
              </a:rPr>
            </a:br>
            <a:r>
              <a:rPr lang="tr-TR" sz="1800" b="0" i="0" dirty="0">
                <a:solidFill>
                  <a:srgbClr val="000000"/>
                </a:solidFill>
                <a:effectLst/>
                <a:latin typeface="+mj-lt"/>
              </a:rPr>
              <a:t>İsa </a:t>
            </a:r>
            <a:r>
              <a:rPr lang="tr-TR" sz="1800" b="0" i="0" dirty="0" err="1">
                <a:solidFill>
                  <a:srgbClr val="000000"/>
                </a:solidFill>
                <a:effectLst/>
                <a:latin typeface="+mj-lt"/>
              </a:rPr>
              <a:t>aleyhisselamın</a:t>
            </a:r>
            <a:r>
              <a:rPr lang="tr-TR" sz="1800" b="0" i="0" dirty="0">
                <a:solidFill>
                  <a:srgbClr val="000000"/>
                </a:solidFill>
                <a:effectLst/>
                <a:latin typeface="+mj-lt"/>
              </a:rPr>
              <a:t> doğumu yaklaştığı sırada, bulunduğu yerin bahçesinde yürürken kurumuş bir hurma ağacının altına geldi. Doğum sancıları şiddetlendiğinden bu ağaca yaslandı. Yaslandığı kuru hurma ağacı yeşillendi. Mevsim kış olduğu hâlde meyve verdi. Ayağının altında küçük bir su kanalı akmaya başladı. Bu hâl, hazret-i Meryem’i </a:t>
            </a:r>
            <a:r>
              <a:rPr lang="tr-TR" sz="1800" b="0" i="0" dirty="0" err="1">
                <a:solidFill>
                  <a:srgbClr val="000000"/>
                </a:solidFill>
                <a:effectLst/>
                <a:latin typeface="+mj-lt"/>
              </a:rPr>
              <a:t>tesellî</a:t>
            </a:r>
            <a:r>
              <a:rPr lang="tr-TR" sz="1800" b="0" i="0" dirty="0">
                <a:solidFill>
                  <a:srgbClr val="000000"/>
                </a:solidFill>
                <a:effectLst/>
                <a:latin typeface="+mj-lt"/>
              </a:rPr>
              <a:t> etti. Bu sırada hazret-i İsa </a:t>
            </a:r>
            <a:r>
              <a:rPr lang="tr-TR" sz="1800" b="0" i="0" dirty="0" err="1">
                <a:solidFill>
                  <a:srgbClr val="000000"/>
                </a:solidFill>
                <a:effectLst/>
                <a:latin typeface="+mj-lt"/>
              </a:rPr>
              <a:t>dünyâya</a:t>
            </a:r>
            <a:r>
              <a:rPr lang="tr-TR" sz="1800" b="0" i="0" dirty="0">
                <a:solidFill>
                  <a:srgbClr val="000000"/>
                </a:solidFill>
                <a:effectLst/>
                <a:latin typeface="+mj-lt"/>
              </a:rPr>
              <a:t> geldi. İsa </a:t>
            </a:r>
            <a:r>
              <a:rPr lang="tr-TR" sz="1800" b="0" i="0" dirty="0" err="1">
                <a:solidFill>
                  <a:srgbClr val="000000"/>
                </a:solidFill>
                <a:effectLst/>
                <a:latin typeface="+mj-lt"/>
              </a:rPr>
              <a:t>aleyhisselam</a:t>
            </a:r>
            <a:r>
              <a:rPr lang="tr-TR" sz="1800" b="0" i="0" dirty="0">
                <a:solidFill>
                  <a:srgbClr val="000000"/>
                </a:solidFill>
                <a:effectLst/>
                <a:latin typeface="+mj-lt"/>
              </a:rPr>
              <a:t> doğduğu zaman, doğudaki ve batıdaki bütün putlar yıkılıp, yere döküldü. Şeytanlar bu duruma şaştılar. Nihâyet büyükleri olan </a:t>
            </a:r>
            <a:r>
              <a:rPr lang="tr-TR" sz="1800" b="0" i="0" dirty="0" err="1">
                <a:solidFill>
                  <a:srgbClr val="000000"/>
                </a:solidFill>
                <a:effectLst/>
                <a:latin typeface="+mj-lt"/>
              </a:rPr>
              <a:t>İblîs</a:t>
            </a:r>
            <a:r>
              <a:rPr lang="tr-TR" sz="1800" b="0" i="0" dirty="0">
                <a:solidFill>
                  <a:srgbClr val="000000"/>
                </a:solidFill>
                <a:effectLst/>
                <a:latin typeface="+mj-lt"/>
              </a:rPr>
              <a:t>, onlara İsa </a:t>
            </a:r>
            <a:r>
              <a:rPr lang="tr-TR" sz="1800" b="0" i="0" dirty="0" err="1">
                <a:solidFill>
                  <a:srgbClr val="000000"/>
                </a:solidFill>
                <a:effectLst/>
                <a:latin typeface="+mj-lt"/>
              </a:rPr>
              <a:t>aleyhisselamın</a:t>
            </a:r>
            <a:r>
              <a:rPr lang="tr-TR" sz="1800" b="0" i="0" dirty="0">
                <a:solidFill>
                  <a:srgbClr val="000000"/>
                </a:solidFill>
                <a:effectLst/>
                <a:latin typeface="+mj-lt"/>
              </a:rPr>
              <a:t> </a:t>
            </a:r>
            <a:r>
              <a:rPr lang="tr-TR" sz="1800" b="0" i="0" dirty="0" err="1">
                <a:solidFill>
                  <a:srgbClr val="000000"/>
                </a:solidFill>
                <a:effectLst/>
                <a:latin typeface="+mj-lt"/>
              </a:rPr>
              <a:t>dünyâya</a:t>
            </a:r>
            <a:r>
              <a:rPr lang="tr-TR" sz="1800" b="0" i="0" dirty="0">
                <a:solidFill>
                  <a:srgbClr val="000000"/>
                </a:solidFill>
                <a:effectLst/>
                <a:latin typeface="+mj-lt"/>
              </a:rPr>
              <a:t> geldiğini haber verdi. O doğunca gökte büyük bir yıldız göründü. Dinimizislam.com</a:t>
            </a:r>
            <a:endParaRPr lang="tr-TR" sz="1800" dirty="0">
              <a:latin typeface="+mj-lt"/>
            </a:endParaRPr>
          </a:p>
        </p:txBody>
      </p:sp>
    </p:spTree>
    <p:extLst>
      <p:ext uri="{BB962C8B-B14F-4D97-AF65-F5344CB8AC3E}">
        <p14:creationId xmlns:p14="http://schemas.microsoft.com/office/powerpoint/2010/main" val="4030610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19350" y="0"/>
            <a:ext cx="9603275" cy="1049235"/>
          </a:xfrm>
        </p:spPr>
        <p:txBody>
          <a:bodyPr/>
          <a:lstStyle/>
          <a:p>
            <a:r>
              <a:rPr lang="tr-TR" dirty="0">
                <a:solidFill>
                  <a:srgbClr val="FF0000"/>
                </a:solidFill>
              </a:rPr>
              <a:t>NOEL BABA (PAPAZ)</a:t>
            </a:r>
          </a:p>
        </p:txBody>
      </p:sp>
      <p:sp>
        <p:nvSpPr>
          <p:cNvPr id="3" name="İçerik Yer Tutucusu 2">
            <a:extLst>
              <a:ext uri="{FF2B5EF4-FFF2-40B4-BE49-F238E27FC236}">
                <a16:creationId xmlns:a16="http://schemas.microsoft.com/office/drawing/2014/main" id="{334EDE42-E6A6-D317-4EA1-151B1652C890}"/>
              </a:ext>
            </a:extLst>
          </p:cNvPr>
          <p:cNvSpPr>
            <a:spLocks noGrp="1"/>
          </p:cNvSpPr>
          <p:nvPr>
            <p:ph idx="1"/>
          </p:nvPr>
        </p:nvSpPr>
        <p:spPr>
          <a:xfrm>
            <a:off x="0" y="653143"/>
            <a:ext cx="12191999" cy="5413828"/>
          </a:xfrm>
        </p:spPr>
        <p:txBody>
          <a:bodyPr>
            <a:normAutofit/>
          </a:bodyPr>
          <a:lstStyle/>
          <a:p>
            <a:pPr>
              <a:buNone/>
            </a:pPr>
            <a:r>
              <a:rPr lang="tr-TR" b="1" dirty="0">
                <a:solidFill>
                  <a:srgbClr val="FF0000"/>
                </a:solidFill>
                <a:latin typeface="+mj-lt"/>
              </a:rPr>
              <a:t>Noel  Baba’nın da ilginç bir hikayesi var.</a:t>
            </a:r>
            <a:br>
              <a:rPr lang="tr-TR" b="1" dirty="0">
                <a:solidFill>
                  <a:srgbClr val="FF0000"/>
                </a:solidFill>
                <a:latin typeface="+mj-lt"/>
              </a:rPr>
            </a:br>
            <a:r>
              <a:rPr lang="tr-TR" dirty="0">
                <a:latin typeface="+mj-lt"/>
              </a:rPr>
              <a:t>Noel Baba –yahut Hristiyanların deyimiyle Saint </a:t>
            </a:r>
            <a:r>
              <a:rPr lang="tr-TR" dirty="0" err="1">
                <a:latin typeface="+mj-lt"/>
              </a:rPr>
              <a:t>Claus</a:t>
            </a:r>
            <a:r>
              <a:rPr lang="tr-TR" dirty="0">
                <a:latin typeface="+mj-lt"/>
              </a:rPr>
              <a:t> (veya </a:t>
            </a:r>
            <a:r>
              <a:rPr lang="tr-TR" dirty="0" err="1">
                <a:latin typeface="+mj-lt"/>
              </a:rPr>
              <a:t>Santa</a:t>
            </a:r>
            <a:r>
              <a:rPr lang="tr-TR" dirty="0">
                <a:latin typeface="+mj-lt"/>
              </a:rPr>
              <a:t> </a:t>
            </a:r>
            <a:r>
              <a:rPr lang="tr-TR" dirty="0" err="1">
                <a:latin typeface="+mj-lt"/>
              </a:rPr>
              <a:t>Claus</a:t>
            </a:r>
            <a:r>
              <a:rPr lang="tr-TR" dirty="0">
                <a:latin typeface="+mj-lt"/>
              </a:rPr>
              <a:t>)- veya Saint Nicholas,  bir rahip yani papaz. Yani </a:t>
            </a:r>
            <a:r>
              <a:rPr lang="tr-TR" dirty="0" err="1">
                <a:latin typeface="+mj-lt"/>
              </a:rPr>
              <a:t>hristiyan</a:t>
            </a:r>
            <a:r>
              <a:rPr lang="tr-TR" dirty="0">
                <a:latin typeface="+mj-lt"/>
              </a:rPr>
              <a:t> bir din adamı. </a:t>
            </a:r>
          </a:p>
          <a:p>
            <a:pPr>
              <a:buNone/>
            </a:pPr>
            <a:r>
              <a:rPr lang="tr-TR" dirty="0">
                <a:latin typeface="+mj-lt"/>
              </a:rPr>
              <a:t>	Bir iddiaya göre </a:t>
            </a:r>
            <a:r>
              <a:rPr lang="tr-TR" dirty="0" err="1">
                <a:latin typeface="+mj-lt"/>
              </a:rPr>
              <a:t>St.Claus</a:t>
            </a:r>
            <a:r>
              <a:rPr lang="tr-TR" dirty="0">
                <a:latin typeface="+mj-lt"/>
              </a:rPr>
              <a:t> –Noel Baba- Türkiye’de, Antalya’da Demre bölgesinde yaşamış. Başka iddialara göre ise yaşadığı bölge Kuzey Avrupa. Ren geyikleri, ve bu geyiklerin çektikleri kızakla temsil edildiğine göre,  ikinci iddianın akla daha yakın olduğunu söyleyenler de var.</a:t>
            </a:r>
            <a:br>
              <a:rPr lang="tr-TR" dirty="0">
                <a:latin typeface="+mj-lt"/>
              </a:rPr>
            </a:br>
            <a:r>
              <a:rPr lang="tr-TR" dirty="0">
                <a:latin typeface="+mj-lt"/>
              </a:rPr>
              <a:t>***</a:t>
            </a:r>
            <a:br>
              <a:rPr lang="tr-TR" dirty="0">
                <a:latin typeface="+mj-lt"/>
              </a:rPr>
            </a:br>
            <a:r>
              <a:rPr lang="tr-TR" dirty="0" err="1">
                <a:latin typeface="+mj-lt"/>
              </a:rPr>
              <a:t>Noel’lerin</a:t>
            </a:r>
            <a:r>
              <a:rPr lang="tr-TR" dirty="0">
                <a:latin typeface="+mj-lt"/>
              </a:rPr>
              <a:t> ve hatta yılbaşı kutlamalarının değişmez bir de şarkısı var. Şu ünlü ‘</a:t>
            </a:r>
            <a:r>
              <a:rPr lang="tr-TR" dirty="0" err="1">
                <a:latin typeface="+mj-lt"/>
              </a:rPr>
              <a:t>Jingle</a:t>
            </a:r>
            <a:r>
              <a:rPr lang="tr-TR" dirty="0">
                <a:latin typeface="+mj-lt"/>
              </a:rPr>
              <a:t> </a:t>
            </a:r>
            <a:r>
              <a:rPr lang="tr-TR" dirty="0" err="1">
                <a:latin typeface="+mj-lt"/>
              </a:rPr>
              <a:t>Bells</a:t>
            </a:r>
            <a:r>
              <a:rPr lang="tr-TR" dirty="0">
                <a:latin typeface="+mj-lt"/>
              </a:rPr>
              <a:t>’... Bu ünlü şarkı, aslında bir beste. Amerikalı bir rahip,  James Lord </a:t>
            </a:r>
            <a:r>
              <a:rPr lang="tr-TR" dirty="0" err="1">
                <a:latin typeface="+mj-lt"/>
              </a:rPr>
              <a:t>Pierpont</a:t>
            </a:r>
            <a:r>
              <a:rPr lang="tr-TR" dirty="0">
                <a:latin typeface="+mj-lt"/>
              </a:rPr>
              <a:t> tarafından 1850 yılında yazılmış. Ama işin en ilginç tarafı, bir Noel şarkısı olarak değil, o zamanlar dağlık bölgelerdeki gençler arasında son derece yaygın olan kızaklı at yarışları için yazılmış olması. Şarkı sonradan, belki kızaklı Noel  Baba ile benzeştirilmiş olmalı ki, </a:t>
            </a:r>
            <a:r>
              <a:rPr lang="tr-TR" dirty="0" err="1">
                <a:latin typeface="+mj-lt"/>
              </a:rPr>
              <a:t>Noel’lerde</a:t>
            </a:r>
            <a:r>
              <a:rPr lang="tr-TR" dirty="0">
                <a:latin typeface="+mj-lt"/>
              </a:rPr>
              <a:t> de sıkça söylenmeye başlamış. Zaman içinde de </a:t>
            </a:r>
            <a:r>
              <a:rPr lang="tr-TR" dirty="0" err="1">
                <a:latin typeface="+mj-lt"/>
              </a:rPr>
              <a:t>Jingle</a:t>
            </a:r>
            <a:r>
              <a:rPr lang="tr-TR" dirty="0">
                <a:latin typeface="+mj-lt"/>
              </a:rPr>
              <a:t> </a:t>
            </a:r>
            <a:r>
              <a:rPr lang="tr-TR" dirty="0" err="1">
                <a:latin typeface="+mj-lt"/>
              </a:rPr>
              <a:t>Bells</a:t>
            </a:r>
            <a:r>
              <a:rPr lang="tr-TR" dirty="0">
                <a:latin typeface="+mj-lt"/>
              </a:rPr>
              <a:t>, Hristiyan dünyasının resmi Noel şarkısı haline gelmiş.</a:t>
            </a:r>
            <a:br>
              <a:rPr lang="tr-TR" dirty="0">
                <a:latin typeface="+mj-lt"/>
              </a:rPr>
            </a:br>
            <a:r>
              <a:rPr lang="tr-TR" dirty="0" err="1">
                <a:latin typeface="+mj-lt"/>
              </a:rPr>
              <a:t>Jingle</a:t>
            </a:r>
            <a:r>
              <a:rPr lang="tr-TR" dirty="0">
                <a:latin typeface="+mj-lt"/>
              </a:rPr>
              <a:t> </a:t>
            </a:r>
            <a:r>
              <a:rPr lang="tr-TR" dirty="0" err="1">
                <a:latin typeface="+mj-lt"/>
              </a:rPr>
              <a:t>Bells</a:t>
            </a:r>
            <a:r>
              <a:rPr lang="tr-TR" dirty="0">
                <a:latin typeface="+mj-lt"/>
              </a:rPr>
              <a:t> bugün, Hristiyan olsun Müslüman olsun,  tüm dünya ülkelerinde yoğunlukla bir yılbaşı şarkısı olarak kullanılmakta.???</a:t>
            </a:r>
          </a:p>
          <a:p>
            <a:endParaRPr lang="tr-TR" dirty="0"/>
          </a:p>
        </p:txBody>
      </p:sp>
    </p:spTree>
    <p:extLst>
      <p:ext uri="{BB962C8B-B14F-4D97-AF65-F5344CB8AC3E}">
        <p14:creationId xmlns:p14="http://schemas.microsoft.com/office/powerpoint/2010/main" val="295353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2C5A01D-0ECD-CF8A-9FA4-971C267DD1D5}"/>
              </a:ext>
            </a:extLst>
          </p:cNvPr>
          <p:cNvSpPr>
            <a:spLocks noGrp="1"/>
          </p:cNvSpPr>
          <p:nvPr>
            <p:ph type="title"/>
          </p:nvPr>
        </p:nvSpPr>
        <p:spPr>
          <a:xfrm>
            <a:off x="232379" y="-38225"/>
            <a:ext cx="5863621" cy="1049235"/>
          </a:xfrm>
        </p:spPr>
        <p:txBody>
          <a:bodyPr/>
          <a:lstStyle/>
          <a:p>
            <a:r>
              <a:rPr lang="tr-TR" dirty="0">
                <a:solidFill>
                  <a:srgbClr val="FF0000"/>
                </a:solidFill>
              </a:rPr>
              <a:t>NOEL BABA KİMDİR?</a:t>
            </a:r>
          </a:p>
        </p:txBody>
      </p:sp>
      <p:sp>
        <p:nvSpPr>
          <p:cNvPr id="3" name="İçerik Yer Tutucusu 2">
            <a:extLst>
              <a:ext uri="{FF2B5EF4-FFF2-40B4-BE49-F238E27FC236}">
                <a16:creationId xmlns:a16="http://schemas.microsoft.com/office/drawing/2014/main" id="{9EA6D9D2-1036-C359-FFAC-387182CB908B}"/>
              </a:ext>
            </a:extLst>
          </p:cNvPr>
          <p:cNvSpPr>
            <a:spLocks noGrp="1"/>
          </p:cNvSpPr>
          <p:nvPr>
            <p:ph idx="1"/>
          </p:nvPr>
        </p:nvSpPr>
        <p:spPr>
          <a:xfrm>
            <a:off x="0" y="486392"/>
            <a:ext cx="7939314" cy="5566065"/>
          </a:xfrm>
        </p:spPr>
        <p:txBody>
          <a:bodyPr>
            <a:noAutofit/>
          </a:bodyPr>
          <a:lstStyle/>
          <a:p>
            <a:pPr algn="l" fontAlgn="base">
              <a:buNone/>
            </a:pPr>
            <a:r>
              <a:rPr lang="tr-TR" sz="1800" b="0" i="0" dirty="0">
                <a:solidFill>
                  <a:srgbClr val="222222"/>
                </a:solidFill>
                <a:effectLst/>
                <a:latin typeface="+mj-lt"/>
              </a:rPr>
              <a:t>Noel Baba" birçok dilde, "Aziz", "Nikola", "Klaus", "Noel" ve "Baba" kelimelerinden türetilmiş isimlerle anılır...</a:t>
            </a:r>
          </a:p>
          <a:p>
            <a:pPr algn="l" fontAlgn="base">
              <a:buNone/>
            </a:pPr>
            <a:r>
              <a:rPr lang="tr-TR" sz="1800" b="0" i="0" dirty="0">
                <a:solidFill>
                  <a:srgbClr val="222222"/>
                </a:solidFill>
                <a:effectLst/>
                <a:latin typeface="+mj-lt"/>
              </a:rPr>
              <a:t>Noel Baba'nın varlığını gösteren tarihî bir belge mevcut değildir. </a:t>
            </a:r>
            <a:r>
              <a:rPr lang="tr-TR" sz="1800" b="0" i="1" dirty="0">
                <a:solidFill>
                  <a:srgbClr val="222222"/>
                </a:solidFill>
                <a:effectLst/>
                <a:latin typeface="+mj-lt"/>
              </a:rPr>
              <a:t>(</a:t>
            </a:r>
            <a:r>
              <a:rPr lang="tr-TR" sz="1800" b="0" i="1" dirty="0" err="1">
                <a:solidFill>
                  <a:srgbClr val="222222"/>
                </a:solidFill>
                <a:effectLst/>
                <a:latin typeface="+mj-lt"/>
              </a:rPr>
              <a:t>Britannica</a:t>
            </a:r>
            <a:r>
              <a:rPr lang="tr-TR" sz="1800" b="0" i="1" dirty="0">
                <a:solidFill>
                  <a:srgbClr val="222222"/>
                </a:solidFill>
                <a:effectLst/>
                <a:latin typeface="+mj-lt"/>
              </a:rPr>
              <a:t>, Wikipedia)</a:t>
            </a:r>
            <a:endParaRPr lang="tr-TR" sz="1800" b="0" i="0" dirty="0">
              <a:solidFill>
                <a:srgbClr val="222222"/>
              </a:solidFill>
              <a:effectLst/>
              <a:latin typeface="+mj-lt"/>
            </a:endParaRPr>
          </a:p>
          <a:p>
            <a:pPr algn="l" fontAlgn="base">
              <a:buNone/>
            </a:pPr>
            <a:r>
              <a:rPr lang="tr-TR" sz="1800" b="0" i="0" dirty="0">
                <a:solidFill>
                  <a:srgbClr val="222222"/>
                </a:solidFill>
                <a:effectLst/>
                <a:latin typeface="+mj-lt"/>
              </a:rPr>
              <a:t>"Noel Baba" efsanesi ve 6 Aralık'ta çocuklara şekerleme ile hediye verilmesi geleneğinin, Piskopos Nikola'yı konu alan Hollanda efsanesi </a:t>
            </a:r>
            <a:r>
              <a:rPr lang="tr-TR" sz="1800" b="0" i="0" dirty="0" err="1">
                <a:solidFill>
                  <a:srgbClr val="222222"/>
                </a:solidFill>
                <a:effectLst/>
                <a:latin typeface="+mj-lt"/>
              </a:rPr>
              <a:t>Sinterklaas'a</a:t>
            </a:r>
            <a:r>
              <a:rPr lang="tr-TR" sz="1800" b="0" i="0" dirty="0">
                <a:solidFill>
                  <a:srgbClr val="222222"/>
                </a:solidFill>
                <a:effectLst/>
                <a:latin typeface="+mj-lt"/>
              </a:rPr>
              <a:t> dayandığı kabul edilir. Bu efsane ilk kez Hollandalı göçmenler vasıtasıyla Amerika'daki New Amsterdam'a (günümüz New York City'si) ulaşmıştır. </a:t>
            </a:r>
            <a:r>
              <a:rPr lang="tr-TR" sz="1800" b="0" i="1" dirty="0">
                <a:solidFill>
                  <a:srgbClr val="222222"/>
                </a:solidFill>
                <a:effectLst/>
                <a:latin typeface="+mj-lt"/>
              </a:rPr>
              <a:t>(</a:t>
            </a:r>
            <a:r>
              <a:rPr lang="tr-TR" sz="1800" b="0" i="1" dirty="0" err="1">
                <a:solidFill>
                  <a:srgbClr val="222222"/>
                </a:solidFill>
                <a:effectLst/>
                <a:latin typeface="+mj-lt"/>
              </a:rPr>
              <a:t>Britannica</a:t>
            </a:r>
            <a:r>
              <a:rPr lang="tr-TR" sz="1800" b="0" i="1" dirty="0">
                <a:solidFill>
                  <a:srgbClr val="222222"/>
                </a:solidFill>
                <a:effectLst/>
                <a:latin typeface="+mj-lt"/>
              </a:rPr>
              <a:t>)</a:t>
            </a:r>
            <a:endParaRPr lang="tr-TR" sz="1800" b="0" i="0" dirty="0">
              <a:solidFill>
                <a:srgbClr val="222222"/>
              </a:solidFill>
              <a:effectLst/>
              <a:latin typeface="+mj-lt"/>
            </a:endParaRPr>
          </a:p>
          <a:p>
            <a:pPr algn="l" fontAlgn="base">
              <a:buNone/>
            </a:pPr>
            <a:r>
              <a:rPr lang="tr-TR" sz="1800" b="0" i="0" dirty="0">
                <a:solidFill>
                  <a:srgbClr val="222222"/>
                </a:solidFill>
                <a:effectLst/>
                <a:latin typeface="+mj-lt"/>
              </a:rPr>
              <a:t>"Noel Baba </a:t>
            </a:r>
            <a:r>
              <a:rPr lang="tr-TR" sz="1800" b="0" i="0" dirty="0" err="1">
                <a:solidFill>
                  <a:srgbClr val="222222"/>
                </a:solidFill>
                <a:effectLst/>
                <a:latin typeface="+mj-lt"/>
              </a:rPr>
              <a:t>Yortusu"nun</a:t>
            </a:r>
            <a:r>
              <a:rPr lang="tr-TR" sz="1800" b="0" i="0" dirty="0">
                <a:solidFill>
                  <a:srgbClr val="222222"/>
                </a:solidFill>
                <a:effectLst/>
                <a:latin typeface="+mj-lt"/>
              </a:rPr>
              <a:t> safsata ve efsane olduğu ve İncil'de geçen Noel'le ilgili sözlerin birer peri masalı olduğu, İngiliz </a:t>
            </a:r>
            <a:r>
              <a:rPr lang="tr-TR" sz="1800" b="0" i="0" dirty="0" err="1">
                <a:solidFill>
                  <a:srgbClr val="222222"/>
                </a:solidFill>
                <a:effectLst/>
                <a:latin typeface="+mj-lt"/>
              </a:rPr>
              <a:t>Durkan</a:t>
            </a:r>
            <a:r>
              <a:rPr lang="tr-TR" sz="1800" b="0" i="0" dirty="0">
                <a:solidFill>
                  <a:srgbClr val="222222"/>
                </a:solidFill>
                <a:effectLst/>
                <a:latin typeface="+mj-lt"/>
              </a:rPr>
              <a:t> Başpiskoposu Dr. David </a:t>
            </a:r>
            <a:r>
              <a:rPr lang="tr-TR" sz="1800" b="0" i="0" dirty="0" err="1">
                <a:solidFill>
                  <a:srgbClr val="222222"/>
                </a:solidFill>
                <a:effectLst/>
                <a:latin typeface="+mj-lt"/>
              </a:rPr>
              <a:t>Jenkis'in</a:t>
            </a:r>
            <a:r>
              <a:rPr lang="tr-TR" sz="1800" b="0" i="0" dirty="0">
                <a:solidFill>
                  <a:srgbClr val="222222"/>
                </a:solidFill>
                <a:effectLst/>
                <a:latin typeface="+mj-lt"/>
              </a:rPr>
              <a:t> 1993 senesindeki bir beyanatında açıklandı. Noel babanın geyikleri olduğuna </a:t>
            </a:r>
            <a:r>
              <a:rPr lang="tr-TR" sz="1800" b="0" i="0" dirty="0" err="1">
                <a:solidFill>
                  <a:srgbClr val="222222"/>
                </a:solidFill>
                <a:effectLst/>
                <a:latin typeface="+mj-lt"/>
              </a:rPr>
              <a:t>inanlır</a:t>
            </a:r>
            <a:r>
              <a:rPr lang="tr-TR" sz="1800" b="0" i="0" dirty="0">
                <a:solidFill>
                  <a:srgbClr val="222222"/>
                </a:solidFill>
                <a:effectLst/>
                <a:latin typeface="+mj-lt"/>
              </a:rPr>
              <a:t>. </a:t>
            </a:r>
            <a:r>
              <a:rPr lang="tr-TR" sz="1800" b="0" i="0" dirty="0" err="1">
                <a:solidFill>
                  <a:srgbClr val="222222"/>
                </a:solidFill>
                <a:effectLst/>
                <a:latin typeface="+mj-lt"/>
              </a:rPr>
              <a:t>Kanadada</a:t>
            </a:r>
            <a:r>
              <a:rPr lang="tr-TR" sz="1800" b="0" i="0" dirty="0">
                <a:solidFill>
                  <a:srgbClr val="222222"/>
                </a:solidFill>
                <a:effectLst/>
                <a:latin typeface="+mj-lt"/>
              </a:rPr>
              <a:t> </a:t>
            </a:r>
            <a:r>
              <a:rPr lang="tr-TR" sz="1800" b="0" i="0" dirty="0" err="1">
                <a:solidFill>
                  <a:srgbClr val="222222"/>
                </a:solidFill>
                <a:effectLst/>
                <a:latin typeface="+mj-lt"/>
              </a:rPr>
              <a:t>karibu</a:t>
            </a:r>
            <a:r>
              <a:rPr lang="tr-TR" sz="1800" b="0" i="0" dirty="0">
                <a:solidFill>
                  <a:srgbClr val="222222"/>
                </a:solidFill>
                <a:effectLst/>
                <a:latin typeface="+mj-lt"/>
              </a:rPr>
              <a:t> adı verilen geyik kışa karşı dayanıklıdır. Bu nedenle </a:t>
            </a:r>
            <a:r>
              <a:rPr lang="tr-TR" sz="1800" b="0" i="0" dirty="0" err="1">
                <a:solidFill>
                  <a:srgbClr val="222222"/>
                </a:solidFill>
                <a:effectLst/>
                <a:latin typeface="+mj-lt"/>
              </a:rPr>
              <a:t>noel</a:t>
            </a:r>
            <a:r>
              <a:rPr lang="tr-TR" sz="1800" b="0" i="0" dirty="0">
                <a:solidFill>
                  <a:srgbClr val="222222"/>
                </a:solidFill>
                <a:effectLst/>
                <a:latin typeface="+mj-lt"/>
              </a:rPr>
              <a:t> babanın ren geyikleri olduğuna inanılır. </a:t>
            </a:r>
          </a:p>
          <a:p>
            <a:pPr algn="l" fontAlgn="base">
              <a:buNone/>
            </a:pPr>
            <a:r>
              <a:rPr lang="tr-TR" sz="1800" b="0" i="0" dirty="0">
                <a:solidFill>
                  <a:srgbClr val="222222"/>
                </a:solidFill>
                <a:effectLst/>
                <a:latin typeface="+mj-lt"/>
              </a:rPr>
              <a:t>(Türkiye Gazetesi/Ahmet Demirbaş)</a:t>
            </a:r>
            <a:endParaRPr lang="tr-TR" sz="1800" dirty="0">
              <a:latin typeface="+mj-lt"/>
            </a:endParaRPr>
          </a:p>
        </p:txBody>
      </p:sp>
      <p:pic>
        <p:nvPicPr>
          <p:cNvPr id="5122" name="Picture 2" descr="Noel Baba kimdir, nereli? Noel Baba olarak biliinen Aziz Nikolaos nasıl  ortaya çıktı? Noel Baba nerede yaşamıştır? Noel Baba'nın hikayesi... - Son  Dakika Yaşam Haberleri | Cumhuriyet">
            <a:extLst>
              <a:ext uri="{FF2B5EF4-FFF2-40B4-BE49-F238E27FC236}">
                <a16:creationId xmlns:a16="http://schemas.microsoft.com/office/drawing/2014/main" id="{7764D941-9065-F22F-4C66-A88281A6B9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7029" y="657905"/>
            <a:ext cx="4034971" cy="5147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237236"/>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TM10001114[[fn=Galeri]]</Template>
  <TotalTime>426</TotalTime>
  <Words>2340</Words>
  <Application>Microsoft Office PowerPoint</Application>
  <PresentationFormat>Geniş ekran</PresentationFormat>
  <Paragraphs>82</Paragraphs>
  <Slides>29</Slides>
  <Notes>1</Notes>
  <HiddenSlides>0</HiddenSlides>
  <MMClips>0</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29</vt:i4>
      </vt:variant>
    </vt:vector>
  </HeadingPairs>
  <TitlesOfParts>
    <vt:vector size="39" baseType="lpstr">
      <vt:lpstr>Arial</vt:lpstr>
      <vt:lpstr>Arial Black</vt:lpstr>
      <vt:lpstr>Bahnschrift Condensed</vt:lpstr>
      <vt:lpstr>Bahnschrift Light Condensed</vt:lpstr>
      <vt:lpstr>Calibri</vt:lpstr>
      <vt:lpstr>Gill Sans MT</vt:lpstr>
      <vt:lpstr>Open Sans</vt:lpstr>
      <vt:lpstr>Times New Roman</vt:lpstr>
      <vt:lpstr>Wingdings</vt:lpstr>
      <vt:lpstr>Gallery</vt:lpstr>
      <vt:lpstr>NOEL VE YILBAŞI  </vt:lpstr>
      <vt:lpstr>NOEL VE YILBAŞI NEDİR? </vt:lpstr>
      <vt:lpstr>PowerPoint Sunusu</vt:lpstr>
      <vt:lpstr>PEKİ NOEL NEDİR?</vt:lpstr>
      <vt:lpstr>NOELİN HİKAYESİ</vt:lpstr>
      <vt:lpstr>NOEL NASIL ORTAYA ÇIKTI? </vt:lpstr>
      <vt:lpstr>İSA ALEYHİSSELAMIN DOĞUMU</vt:lpstr>
      <vt:lpstr>NOEL BABA (PAPAZ)</vt:lpstr>
      <vt:lpstr>NOEL BABA KİMDİR?</vt:lpstr>
      <vt:lpstr>Pagan Ritüelleri: BACA-GEYİK-ÇAM</vt:lpstr>
      <vt:lpstr>Pagan Ritüelleri</vt:lpstr>
      <vt:lpstr>PEKİ YILBAŞI NEDİR?</vt:lpstr>
      <vt:lpstr>ÖZET</vt:lpstr>
      <vt:lpstr>BİZİM İÇİN NOEL NEDİR? </vt:lpstr>
      <vt:lpstr>ÖNCELİKLE: BİZ KİMİZ?</vt:lpstr>
      <vt:lpstr>MÜSLÜMAN BİR TOPLUMDA NOEL MANZARALARI???</vt:lpstr>
      <vt:lpstr>PowerPoint Sunusu</vt:lpstr>
      <vt:lpstr>PowerPoint Sunusu</vt:lpstr>
      <vt:lpstr>PowerPoint Sunusu</vt:lpstr>
      <vt:lpstr>PowerPoint Sunusu</vt:lpstr>
      <vt:lpstr>ARALOG\VLOGMAS AKIMI</vt:lpstr>
      <vt:lpstr>PowerPoint Sunusu</vt:lpstr>
      <vt:lpstr>PowerPoint Sunusu</vt:lpstr>
      <vt:lpstr>PowerPoint Sunusu</vt:lpstr>
      <vt:lpstr>NOEL YILBAŞI KUTLANIR MI?</vt:lpstr>
      <vt:lpstr>PowerPoint Sunusu</vt:lpstr>
      <vt:lpstr>PEKİ NE YAPMALI?</vt:lpstr>
      <vt:lpstr>ŞİİR/BİZE GELENLER</vt:lpstr>
      <vt:lpstr>Teşekkür ederiz</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NOEL VE YILBAŞI</dc:title>
  <dc:creator>Sgk</dc:creator>
  <cp:lastModifiedBy>Office</cp:lastModifiedBy>
  <cp:revision>83</cp:revision>
  <dcterms:created xsi:type="dcterms:W3CDTF">2025-12-16T16:38:32Z</dcterms:created>
  <dcterms:modified xsi:type="dcterms:W3CDTF">2025-12-26T12:24:08Z</dcterms:modified>
</cp:coreProperties>
</file>