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7"/>
  </p:notesMasterIdLst>
  <p:sldIdLst>
    <p:sldId id="256" r:id="rId2"/>
    <p:sldId id="262" r:id="rId3"/>
    <p:sldId id="269" r:id="rId4"/>
    <p:sldId id="273" r:id="rId5"/>
    <p:sldId id="275" r:id="rId6"/>
    <p:sldId id="268" r:id="rId7"/>
    <p:sldId id="292" r:id="rId8"/>
    <p:sldId id="276" r:id="rId9"/>
    <p:sldId id="259" r:id="rId10"/>
    <p:sldId id="263" r:id="rId11"/>
    <p:sldId id="285" r:id="rId12"/>
    <p:sldId id="260" r:id="rId13"/>
    <p:sldId id="289" r:id="rId14"/>
    <p:sldId id="288" r:id="rId15"/>
    <p:sldId id="277" r:id="rId16"/>
    <p:sldId id="257" r:id="rId17"/>
    <p:sldId id="261" r:id="rId18"/>
    <p:sldId id="282" r:id="rId19"/>
    <p:sldId id="293" r:id="rId20"/>
    <p:sldId id="283" r:id="rId21"/>
    <p:sldId id="294" r:id="rId22"/>
    <p:sldId id="279" r:id="rId23"/>
    <p:sldId id="280" r:id="rId24"/>
    <p:sldId id="265" r:id="rId25"/>
    <p:sldId id="266" r:id="rId26"/>
    <p:sldId id="295" r:id="rId27"/>
    <p:sldId id="278" r:id="rId28"/>
    <p:sldId id="258" r:id="rId29"/>
    <p:sldId id="291" r:id="rId30"/>
    <p:sldId id="264" r:id="rId31"/>
    <p:sldId id="286" r:id="rId32"/>
    <p:sldId id="287" r:id="rId33"/>
    <p:sldId id="297" r:id="rId34"/>
    <p:sldId id="296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4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ECBAA-16A8-497D-A8CF-FE1601433677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FDE55-27E4-4123-AE4D-3B3BE64583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7407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39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35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539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tr-TR"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969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FDE55-27E4-4123-AE4D-3B3BE6458323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597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456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328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6276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8055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6501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380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333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2978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9778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4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1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519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683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17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812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611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77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98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993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E9DCB13-23C0-404B-9B08-3FF036413F38}" type="datetimeFigureOut">
              <a:rPr lang="tr-TR" smtClean="0"/>
              <a:t>26.12.2025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A6A2708-4A6D-43D3-B92A-45354A4248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2658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7E546B-542F-9D10-45F9-FAFE3A93A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9479" y="5017188"/>
            <a:ext cx="6967178" cy="126562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dirty="0"/>
              <a:t>Sultan II. Abdülhamid Han </a:t>
            </a:r>
            <a:br>
              <a:rPr lang="tr-TR" sz="3600" dirty="0"/>
            </a:br>
            <a:r>
              <a:rPr lang="tr-TR" sz="3100" dirty="0"/>
              <a:t>Dönemi  ve  Şahsiyeti </a:t>
            </a:r>
            <a:br>
              <a:rPr lang="tr-TR" sz="3600" dirty="0"/>
            </a:br>
            <a:br>
              <a:rPr lang="tr-TR" sz="2000" dirty="0"/>
            </a:br>
            <a:endParaRPr lang="tr-TR" sz="3600" dirty="0"/>
          </a:p>
        </p:txBody>
      </p:sp>
      <p:pic>
        <p:nvPicPr>
          <p:cNvPr id="5" name="Resim 4" descr="adam, insan, insan yüzü, giyim, insan sakal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A5CF0F1-CC39-E063-618F-7A74EB599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8" y="0"/>
            <a:ext cx="3429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8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2355F6-1255-3620-448D-E5BB5E1FC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376" y="2217737"/>
            <a:ext cx="10515600" cy="1325563"/>
          </a:xfrm>
        </p:spPr>
        <p:txBody>
          <a:bodyPr/>
          <a:lstStyle/>
          <a:p>
            <a:r>
              <a:rPr lang="tr-TR" dirty="0"/>
              <a:t>Mithat Paşa</a:t>
            </a:r>
          </a:p>
        </p:txBody>
      </p:sp>
      <p:pic>
        <p:nvPicPr>
          <p:cNvPr id="5" name="İçerik Yer Tutucusu 4" descr="insan yüzü, portre, insan sakalı, giy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061E521-3E7F-CA55-B987-281351C9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7527" cy="7086600"/>
          </a:xfrm>
        </p:spPr>
      </p:pic>
    </p:spTree>
    <p:extLst>
      <p:ext uri="{BB962C8B-B14F-4D97-AF65-F5344CB8AC3E}">
        <p14:creationId xmlns:p14="http://schemas.microsoft.com/office/powerpoint/2010/main" val="178695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/>
          <p:nvPr/>
        </p:nvSpPr>
        <p:spPr>
          <a:xfrm>
            <a:off x="6726966" y="2704743"/>
            <a:ext cx="5354836" cy="62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5806"/>
              </a:lnSpc>
              <a:buSzPts val="4650"/>
            </a:pP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Çırağan Baskını (1878)</a:t>
            </a:r>
          </a:p>
          <a:p>
            <a:pPr>
              <a:lnSpc>
                <a:spcPct val="125806"/>
              </a:lnSpc>
              <a:buSzPts val="4650"/>
            </a:pPr>
            <a:b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5806"/>
              </a:lnSpc>
              <a:buClr>
                <a:srgbClr val="000000"/>
              </a:buClr>
              <a:buSzPts val="4650"/>
            </a:pPr>
            <a:endParaRPr sz="3875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289202" y="2107602"/>
            <a:ext cx="6297000" cy="90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tr-TR" sz="2000" b="1" dirty="0">
              <a:latin typeface="Candara" panose="020E0502030303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20"/>
            <a:ext cx="5680492" cy="69612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E0A40F0-A760-2503-AB41-8514FB957346}"/>
              </a:ext>
            </a:extLst>
          </p:cNvPr>
          <p:cNvSpPr txBox="1"/>
          <p:nvPr/>
        </p:nvSpPr>
        <p:spPr>
          <a:xfrm>
            <a:off x="4485872" y="6327058"/>
            <a:ext cx="2389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Ali Suavi</a:t>
            </a:r>
          </a:p>
        </p:txBody>
      </p:sp>
    </p:spTree>
    <p:extLst>
      <p:ext uri="{BB962C8B-B14F-4D97-AF65-F5344CB8AC3E}">
        <p14:creationId xmlns:p14="http://schemas.microsoft.com/office/powerpoint/2010/main" val="28098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35443C-7B8C-5300-E7F0-3C6893BBC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0" y="3108643"/>
            <a:ext cx="6614160" cy="320358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Dömeke</a:t>
            </a:r>
            <a:r>
              <a:rPr lang="tr-TR" dirty="0"/>
              <a:t> Meydan Harbi 1897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2AB90E-1498-9164-48C2-5460FA599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96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Müşir Ethem Paşa</a:t>
            </a:r>
          </a:p>
        </p:txBody>
      </p:sp>
      <p:pic>
        <p:nvPicPr>
          <p:cNvPr id="5" name="Resim 4" descr="giyim, insan yüzü, portre, insan sakal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368FB93-EC69-345D-DF5E-465E4BB64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7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56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3ABF58-0575-8336-2F9C-48E9C00A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Theodor Herzl - Wikipedia">
            <a:extLst>
              <a:ext uri="{FF2B5EF4-FFF2-40B4-BE49-F238E27FC236}">
                <a16:creationId xmlns:a16="http://schemas.microsoft.com/office/drawing/2014/main" id="{6D6456F8-9423-C7D9-E3A1-FBEC362160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82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6F00D21-F2C9-8888-780A-F31FA864D071}"/>
              </a:ext>
            </a:extLst>
          </p:cNvPr>
          <p:cNvSpPr txBox="1"/>
          <p:nvPr/>
        </p:nvSpPr>
        <p:spPr>
          <a:xfrm>
            <a:off x="7654472" y="6292820"/>
            <a:ext cx="321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Theodor </a:t>
            </a:r>
            <a:r>
              <a:rPr lang="tr-TR" sz="2000" b="1" dirty="0" err="1"/>
              <a:t>Herzl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3742661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B78A8C-768F-A190-419A-A5930C7B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5386E9-8A05-A3EC-03E4-AE9B18629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dirty="0"/>
              <a:t>Filistin ve II. Abdülhamid Han</a:t>
            </a:r>
          </a:p>
        </p:txBody>
      </p:sp>
    </p:spTree>
    <p:extLst>
      <p:ext uri="{BB962C8B-B14F-4D97-AF65-F5344CB8AC3E}">
        <p14:creationId xmlns:p14="http://schemas.microsoft.com/office/powerpoint/2010/main" val="316291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/>
          <p:nvPr/>
        </p:nvSpPr>
        <p:spPr>
          <a:xfrm>
            <a:off x="3370078" y="630968"/>
            <a:ext cx="8821922" cy="62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Yıldız Suikasti-1905</a:t>
            </a:r>
          </a:p>
          <a:p>
            <a:pPr>
              <a:lnSpc>
                <a:spcPct val="125806"/>
              </a:lnSpc>
              <a:buClr>
                <a:srgbClr val="000000"/>
              </a:buClr>
              <a:buSzPts val="4650"/>
            </a:pPr>
            <a:endParaRPr sz="3875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289202" y="2107602"/>
            <a:ext cx="6297000" cy="90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tr-TR" sz="2000" b="1" dirty="0">
              <a:latin typeface="Candara" panose="020E0502030303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1910047"/>
            <a:ext cx="5064066" cy="369676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490202" y="2240439"/>
            <a:ext cx="65136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Candara" panose="020E0502030303020204" pitchFamily="34" charset="0"/>
              </a:rPr>
              <a:t>Yeni plan Sultan Abdülhamid’in her cuma namaz kılmaya geldiği Yıldız Cami’nde uygulanacaktı. Bütün hesaplar padişahın camiden çıkıp arabasına bindiği 1 dakika 42 saniye üzerine kurulmuştu. Zira suikastçılar hazırlıklar sırasında iki defa Yıldız Cami’ne gelerek şu tespitleri yapmışlardı: </a:t>
            </a:r>
          </a:p>
          <a:p>
            <a:r>
              <a:rPr lang="tr-TR" sz="2000" i="1" dirty="0">
                <a:latin typeface="Candara" panose="020E0502030303020204" pitchFamily="34" charset="0"/>
              </a:rPr>
              <a:t>“Hamid, binek taşından arabaya bindikten sonra, 1 dakika 42 saniyede dış kapının önüne gelmektedir. Saatle işleyen bir bomba makinesi bu sırada patlatılırsa padişah öldürülür.”</a:t>
            </a:r>
            <a:endParaRPr lang="tr-TR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C57FAD-C548-54F0-6A38-32C37E89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963929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dirty="0"/>
              <a:t>1905 Yıldız Suikastı Üzerine Şiir</a:t>
            </a:r>
            <a:br>
              <a:rPr lang="tr-TR" sz="2800" dirty="0"/>
            </a:br>
            <a:endParaRPr lang="tr-TR" sz="2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9131E-20C1-4AEF-568E-546653A7F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27047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/>
              <a:t>Ey şanlı avcı, tuzağını boşuna kurmadın! </a:t>
            </a:r>
            <a:br>
              <a:rPr lang="tr-TR" sz="2000" dirty="0"/>
            </a:br>
            <a:r>
              <a:rPr lang="tr-TR" sz="2000" dirty="0"/>
              <a:t>Attın...ama yazık ki, yazıklar ki vuramadın!</a:t>
            </a:r>
          </a:p>
        </p:txBody>
      </p:sp>
      <p:pic>
        <p:nvPicPr>
          <p:cNvPr id="5" name="Resim 4" descr="insan yüzü, portre, kişi, şahıs, giy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02234C9-0B50-95E8-B8DA-E0C9C4CF9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0"/>
            <a:ext cx="4450080" cy="705612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0206B2E-21BF-7152-07FE-7AB4F1FDDED6}"/>
              </a:ext>
            </a:extLst>
          </p:cNvPr>
          <p:cNvSpPr txBox="1"/>
          <p:nvPr/>
        </p:nvSpPr>
        <p:spPr>
          <a:xfrm>
            <a:off x="4709160" y="6457890"/>
            <a:ext cx="233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Tevfik Fikret</a:t>
            </a:r>
          </a:p>
        </p:txBody>
      </p:sp>
    </p:spTree>
    <p:extLst>
      <p:ext uri="{BB962C8B-B14F-4D97-AF65-F5344CB8AC3E}">
        <p14:creationId xmlns:p14="http://schemas.microsoft.com/office/powerpoint/2010/main" val="19306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728A3A-B907-AF20-88BC-E0EC0A90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60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dirty="0"/>
              <a:t>Sultan Abdülhamid Han’ın Hal’ Edilmesi</a:t>
            </a:r>
          </a:p>
        </p:txBody>
      </p:sp>
    </p:spTree>
    <p:extLst>
      <p:ext uri="{BB962C8B-B14F-4D97-AF65-F5344CB8AC3E}">
        <p14:creationId xmlns:p14="http://schemas.microsoft.com/office/powerpoint/2010/main" val="268612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C5FE34-99B4-15BD-4E6C-3BF70DE8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, dış mekan, poster, kişi, şahı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6B02433-C668-F624-5AEB-1661B9E31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6" y="0"/>
            <a:ext cx="4483510" cy="5619135"/>
          </a:xfrm>
        </p:spPr>
      </p:pic>
      <p:pic>
        <p:nvPicPr>
          <p:cNvPr id="7" name="Resim 6" descr="giyim, kişi, şahıs, ayakkabı, grup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99C5993-E865-D68F-8F24-172DB7284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903" y="0"/>
            <a:ext cx="4126143" cy="54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7A79D-9814-31FD-33CB-A43D81247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98E2A9-E629-2DEF-BE08-ECED6FD7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12" y="2675731"/>
            <a:ext cx="10515600" cy="1325563"/>
          </a:xfrm>
        </p:spPr>
        <p:txBody>
          <a:bodyPr/>
          <a:lstStyle/>
          <a:p>
            <a:r>
              <a:rPr lang="tr-TR" dirty="0"/>
              <a:t>Kardeş kanı dökülmesin!...</a:t>
            </a:r>
          </a:p>
        </p:txBody>
      </p:sp>
    </p:spTree>
    <p:extLst>
      <p:ext uri="{BB962C8B-B14F-4D97-AF65-F5344CB8AC3E}">
        <p14:creationId xmlns:p14="http://schemas.microsoft.com/office/powerpoint/2010/main" val="118698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054BF7-E5DF-EC31-3A43-CC983323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br>
              <a:rPr lang="tr-TR" dirty="0"/>
            </a:br>
            <a:r>
              <a:rPr lang="tr-TR" dirty="0"/>
              <a:t>Son 200 yılı iyi bilmek lazım.</a:t>
            </a:r>
            <a:br>
              <a:rPr lang="tr-TR" dirty="0"/>
            </a:br>
            <a:br>
              <a:rPr lang="tr-TR" dirty="0"/>
            </a:br>
            <a:r>
              <a:rPr lang="tr-TR" dirty="0"/>
              <a:t>Her gencin bilmesi lazım ki şuur olsun…</a:t>
            </a:r>
            <a:br>
              <a:rPr lang="tr-TR" dirty="0"/>
            </a:br>
            <a:br>
              <a:rPr lang="tr-TR" dirty="0"/>
            </a:br>
            <a:r>
              <a:rPr lang="tr-TR" dirty="0"/>
              <a:t>Karışık Dönem</a:t>
            </a:r>
            <a:br>
              <a:rPr lang="tr-TR" dirty="0"/>
            </a:br>
            <a:br>
              <a:rPr lang="tr-TR" dirty="0"/>
            </a:br>
            <a:r>
              <a:rPr lang="tr-TR" dirty="0" err="1"/>
              <a:t>Kaht</a:t>
            </a:r>
            <a:r>
              <a:rPr lang="tr-TR" dirty="0"/>
              <a:t>-ı Ricâl…</a:t>
            </a:r>
          </a:p>
        </p:txBody>
      </p:sp>
    </p:spTree>
    <p:extLst>
      <p:ext uri="{BB962C8B-B14F-4D97-AF65-F5344CB8AC3E}">
        <p14:creationId xmlns:p14="http://schemas.microsoft.com/office/powerpoint/2010/main" val="137847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/>
          <p:nvPr/>
        </p:nvSpPr>
        <p:spPr>
          <a:xfrm>
            <a:off x="3370078" y="585256"/>
            <a:ext cx="8821922" cy="62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Tahttan İndirilmesi - 1909</a:t>
            </a:r>
          </a:p>
          <a:p>
            <a:pPr>
              <a:lnSpc>
                <a:spcPct val="125806"/>
              </a:lnSpc>
              <a:buClr>
                <a:srgbClr val="000000"/>
              </a:buClr>
              <a:buSzPts val="4650"/>
            </a:pPr>
            <a:endParaRPr sz="3875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289202" y="2107602"/>
            <a:ext cx="6297000" cy="90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tr-TR" sz="2000" b="1" dirty="0">
              <a:latin typeface="Candara" panose="020E0502030303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6" y="1587500"/>
            <a:ext cx="5361451" cy="3683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435508" y="5414337"/>
            <a:ext cx="6411499" cy="137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Meclis-i </a:t>
            </a:r>
            <a:r>
              <a:rPr lang="tr-TR" sz="1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Mebûsan'ın</a:t>
            </a:r>
            <a:r>
              <a:rPr lang="tr-TR" sz="1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II. Abdülhamid'in hal kararını bildirmek için görevlendirilen ve 27 Nisan 1909 Salı günü öğleden sonra sarayı ziyaret eden Arif Hikmet Paşa, </a:t>
            </a:r>
            <a:r>
              <a:rPr lang="tr-TR" sz="1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Emanuel</a:t>
            </a:r>
            <a:r>
              <a:rPr lang="tr-TR" sz="1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Carasso</a:t>
            </a:r>
            <a:r>
              <a:rPr lang="tr-TR" sz="1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Esad Paşa </a:t>
            </a:r>
            <a:r>
              <a:rPr lang="tr-TR" sz="1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Toptani</a:t>
            </a:r>
            <a:r>
              <a:rPr lang="tr-TR" sz="1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Aram Efendi'den oluşan dört kişilik heyet ile emniyet ve güvenliği sağlayan Albay Galip Bey (</a:t>
            </a:r>
            <a:r>
              <a:rPr lang="tr-TR" sz="1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Pasiner</a:t>
            </a:r>
            <a:r>
              <a:rPr lang="tr-TR" sz="1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8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ina, adam, insan, giyim, dış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272FFD2-C961-FC0E-492D-973378CB7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6861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1F8128F-005D-3701-EAB8-CC1BE10D39CD}"/>
              </a:ext>
            </a:extLst>
          </p:cNvPr>
          <p:cNvSpPr txBox="1"/>
          <p:nvPr/>
        </p:nvSpPr>
        <p:spPr>
          <a:xfrm>
            <a:off x="8118802" y="2521059"/>
            <a:ext cx="3635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br>
              <a:rPr lang="tr-TR" sz="2800" dirty="0"/>
            </a:br>
            <a:r>
              <a:rPr lang="tr-TR" sz="2800" dirty="0"/>
              <a:t>          Yıldız Yağması</a:t>
            </a:r>
          </a:p>
          <a:p>
            <a:pPr algn="just"/>
            <a:br>
              <a:rPr lang="tr-TR" sz="2800" dirty="0"/>
            </a:b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65224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DA4A9C-2A59-2BC2-D43E-31D8A0D0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dış mekan, bina, gökyüzü, ev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97CF9D5-FC98-A3F1-90CF-F71F8CFB8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3" y="0"/>
            <a:ext cx="12211813" cy="577596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90390E8-50D8-F2FB-AB25-50CE2FDAF9D4}"/>
              </a:ext>
            </a:extLst>
          </p:cNvPr>
          <p:cNvSpPr txBox="1"/>
          <p:nvPr/>
        </p:nvSpPr>
        <p:spPr>
          <a:xfrm>
            <a:off x="4297679" y="6092765"/>
            <a:ext cx="367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Alatini</a:t>
            </a:r>
            <a:r>
              <a:rPr lang="tr-TR" sz="2400" dirty="0"/>
              <a:t> Köşkü - Selanik</a:t>
            </a:r>
          </a:p>
        </p:txBody>
      </p:sp>
    </p:spTree>
    <p:extLst>
      <p:ext uri="{BB962C8B-B14F-4D97-AF65-F5344CB8AC3E}">
        <p14:creationId xmlns:p14="http://schemas.microsoft.com/office/powerpoint/2010/main" val="4077423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830090-C868-8902-2BC3-61A41A60D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dış mekan, su, seyahat etmek, bin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ADA2A49-DE23-6468-3C64-911008F98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1115" cy="5906125"/>
          </a:xfrm>
        </p:spPr>
      </p:pic>
      <p:pic>
        <p:nvPicPr>
          <p:cNvPr id="7" name="Resim 6" descr="gökyüzü, dış mekan, ağaç, ta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02F561C-3C0F-11E9-4B9E-73511082B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15" y="0"/>
            <a:ext cx="6188081" cy="590612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7EE0EA2-D474-18DB-3CAC-6D13F1F5AE04}"/>
              </a:ext>
            </a:extLst>
          </p:cNvPr>
          <p:cNvSpPr txBox="1"/>
          <p:nvPr/>
        </p:nvSpPr>
        <p:spPr>
          <a:xfrm>
            <a:off x="4139783" y="6031210"/>
            <a:ext cx="3912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Beylerbeyi Sarayı - İstanbul</a:t>
            </a:r>
          </a:p>
        </p:txBody>
      </p:sp>
    </p:spTree>
    <p:extLst>
      <p:ext uri="{BB962C8B-B14F-4D97-AF65-F5344CB8AC3E}">
        <p14:creationId xmlns:p14="http://schemas.microsoft.com/office/powerpoint/2010/main" val="181450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68512E-E44D-8A70-92A6-0F1494DD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305800" cy="1183456"/>
          </a:xfrm>
        </p:spPr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sz="4400" dirty="0"/>
              <a:t>Pişmanlık Şiirleri…</a:t>
            </a:r>
            <a:br>
              <a:rPr lang="tr-TR" sz="4400" dirty="0"/>
            </a:br>
            <a:br>
              <a:rPr lang="tr-TR" dirty="0"/>
            </a:br>
            <a:r>
              <a:rPr lang="tr-TR" sz="4000" dirty="0"/>
              <a:t>Rıza Tevfik Bölükbaşı</a:t>
            </a:r>
            <a:endParaRPr lang="tr-TR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9E4DED9-35F6-AD1D-C75C-6CFA38558A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19135" y="357951"/>
            <a:ext cx="4807975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Nerdesin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sevketlim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, Sultan Hamid Han? 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Feryâdım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 varır mı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bârigâhina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? 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Ölüm uykusundan bir lâhza uyan,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Şu nankör milletin bak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günâhına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4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……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4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Târihler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 ismini andığı zaman,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Sana hak verecek, ey koca Sultan; 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Bizdik utanmadan iftira atan,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Asrın en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siyâsî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Padişâhına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!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“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Pâdişah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 hem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zâlim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, hem deli “ dedik,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lang="tr-TR" altLang="tr-TR" sz="1400" b="1" dirty="0">
                <a:latin typeface="+mj-lt"/>
                <a:cs typeface="Tahoma" panose="020B0604030504040204" pitchFamily="34" charset="0"/>
              </a:rPr>
              <a:t>İ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htilâle kıyam etmeli dedik; 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Şeytan ne dediyse, biz 'beli' dedik; 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Çalıstık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 fitnenin intibahına.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Dîvâne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 sen değil, meğer bizmişiz!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Bir çürük ipliğe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hülyâ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 dizmişiz!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Sade deli değil, edepsizmişiz!</a:t>
            </a:r>
            <a:b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</a:b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Tükürdük atalar </a:t>
            </a:r>
            <a:r>
              <a:rPr kumimoji="0" lang="tr-TR" altLang="tr-TR" sz="1400" b="1" i="0" u="none" strike="noStrike" cap="none" normalizeH="0" baseline="0" dirty="0" err="1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kıblegâhına</a:t>
            </a:r>
            <a:r>
              <a:rPr kumimoji="0" lang="tr-TR" altLang="tr-TR" sz="1400" b="1" i="0" u="none" strike="noStrike" cap="none" normalizeH="0" baseline="0" dirty="0">
                <a:ln>
                  <a:noFill/>
                </a:ln>
                <a:effectLst/>
                <a:latin typeface="+mj-lt"/>
                <a:cs typeface="Tahoma" panose="020B0604030504040204" pitchFamily="34" charset="0"/>
              </a:rPr>
              <a:t>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400" b="1" i="0" u="none" strike="noStrike" cap="none" normalizeH="0" baseline="0" dirty="0">
              <a:ln>
                <a:noFill/>
              </a:ln>
              <a:effectLst/>
              <a:latin typeface="+mj-lt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1400" b="1" dirty="0">
                <a:latin typeface="+mj-lt"/>
                <a:cs typeface="Tahoma" panose="020B0604030504040204" pitchFamily="34" charset="0"/>
              </a:rPr>
              <a:t>…..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400" b="1" i="0" u="none" strike="noStrike" cap="none" normalizeH="0" baseline="0" dirty="0">
              <a:ln>
                <a:noFill/>
              </a:ln>
              <a:effectLst/>
              <a:latin typeface="+mj-lt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1400" b="1" i="0" dirty="0">
                <a:effectLst/>
                <a:latin typeface="+mj-lt"/>
              </a:rPr>
              <a:t>Lâkin sen </a:t>
            </a:r>
            <a:r>
              <a:rPr lang="tr-TR" sz="1400" b="1" i="0" dirty="0" err="1">
                <a:effectLst/>
                <a:latin typeface="+mj-lt"/>
              </a:rPr>
              <a:t>sultânım</a:t>
            </a:r>
            <a:r>
              <a:rPr lang="tr-TR" sz="1400" b="1" i="0" dirty="0">
                <a:effectLst/>
                <a:latin typeface="+mj-lt"/>
              </a:rPr>
              <a:t> </a:t>
            </a:r>
            <a:r>
              <a:rPr lang="tr-TR" sz="1400" b="1" i="0" dirty="0" err="1">
                <a:effectLst/>
                <a:latin typeface="+mj-lt"/>
              </a:rPr>
              <a:t>gavs</a:t>
            </a:r>
            <a:r>
              <a:rPr lang="tr-TR" sz="1400" b="1" i="0" dirty="0">
                <a:effectLst/>
                <a:latin typeface="+mj-lt"/>
              </a:rPr>
              <a:t>-ı ekbersin</a:t>
            </a:r>
            <a:br>
              <a:rPr lang="tr-TR" sz="1400" dirty="0">
                <a:latin typeface="+mj-lt"/>
              </a:rPr>
            </a:br>
            <a:r>
              <a:rPr lang="tr-TR" sz="1400" b="1" i="0" dirty="0" err="1">
                <a:effectLst/>
                <a:latin typeface="+mj-lt"/>
              </a:rPr>
              <a:t>Âhıretten</a:t>
            </a:r>
            <a:r>
              <a:rPr lang="tr-TR" sz="1400" b="1" i="0" dirty="0">
                <a:effectLst/>
                <a:latin typeface="+mj-lt"/>
              </a:rPr>
              <a:t> bile himmet eylersin,</a:t>
            </a:r>
            <a:br>
              <a:rPr lang="tr-TR" sz="1400" dirty="0">
                <a:latin typeface="+mj-lt"/>
              </a:rPr>
            </a:br>
            <a:r>
              <a:rPr lang="tr-TR" sz="1400" b="1" i="0" dirty="0">
                <a:effectLst/>
                <a:latin typeface="+mj-lt"/>
              </a:rPr>
              <a:t>Çok çekti şu millet murada ersin,</a:t>
            </a:r>
            <a:br>
              <a:rPr lang="tr-TR" sz="1400" dirty="0">
                <a:latin typeface="+mj-lt"/>
              </a:rPr>
            </a:br>
            <a:r>
              <a:rPr lang="tr-TR" sz="1400" b="1" dirty="0" err="1">
                <a:latin typeface="+mj-lt"/>
              </a:rPr>
              <a:t>Ş</a:t>
            </a:r>
            <a:r>
              <a:rPr lang="tr-TR" sz="1400" b="1" i="0" dirty="0" err="1">
                <a:effectLst/>
                <a:latin typeface="+mj-lt"/>
              </a:rPr>
              <a:t>efâat</a:t>
            </a:r>
            <a:r>
              <a:rPr lang="tr-TR" sz="1400" b="1" i="0" dirty="0">
                <a:effectLst/>
                <a:latin typeface="+mj-lt"/>
              </a:rPr>
              <a:t> kıl şâhım </a:t>
            </a:r>
            <a:r>
              <a:rPr lang="tr-TR" sz="1400" b="1" i="0" dirty="0" err="1">
                <a:effectLst/>
                <a:latin typeface="+mj-lt"/>
              </a:rPr>
              <a:t>mededhâhına</a:t>
            </a:r>
            <a:r>
              <a:rPr lang="tr-TR" sz="1400" b="1" i="0" dirty="0">
                <a:effectLst/>
                <a:latin typeface="+mj-lt"/>
              </a:rPr>
              <a:t>...</a:t>
            </a:r>
            <a:endParaRPr kumimoji="0" lang="tr-TR" altLang="tr-TR" sz="1400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6972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08B032-3CFB-4D0B-6FC4-96593F5E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Süleyman  Nazif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CBC689-3AB9-4F06-2140-3D58BEC7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Halt edip durduk, siyaset namına,</a:t>
            </a:r>
            <a:br>
              <a:rPr lang="tr-TR" dirty="0"/>
            </a:br>
            <a:r>
              <a:rPr lang="tr-TR" dirty="0"/>
              <a:t>Türk’ü mahvettik, celadet namına,</a:t>
            </a:r>
            <a:br>
              <a:rPr lang="tr-TR" dirty="0"/>
            </a:br>
            <a:r>
              <a:rPr lang="tr-TR" dirty="0"/>
              <a:t>Mülkü yıktık, aşk-ı millet namına,</a:t>
            </a:r>
            <a:br>
              <a:rPr lang="tr-TR" dirty="0"/>
            </a:br>
            <a:r>
              <a:rPr lang="tr-TR" dirty="0"/>
              <a:t>Milleti soyduk, hamiyet namına.</a:t>
            </a:r>
            <a:br>
              <a:rPr lang="tr-TR" dirty="0"/>
            </a:br>
            <a:br>
              <a:rPr lang="tr-TR" dirty="0"/>
            </a:br>
            <a:r>
              <a:rPr lang="tr-TR" dirty="0"/>
              <a:t>Padişahım, gelmemişken </a:t>
            </a:r>
            <a:r>
              <a:rPr lang="tr-TR" dirty="0" err="1"/>
              <a:t>yade</a:t>
            </a:r>
            <a:r>
              <a:rPr lang="tr-TR" dirty="0"/>
              <a:t> biz,</a:t>
            </a:r>
            <a:br>
              <a:rPr lang="tr-TR" dirty="0"/>
            </a:br>
            <a:r>
              <a:rPr lang="tr-TR" dirty="0"/>
              <a:t>İşte geldik, senden </a:t>
            </a:r>
            <a:r>
              <a:rPr lang="tr-TR" dirty="0" err="1"/>
              <a:t>istimdata</a:t>
            </a:r>
            <a:r>
              <a:rPr lang="tr-TR" dirty="0"/>
              <a:t> biz,</a:t>
            </a:r>
            <a:br>
              <a:rPr lang="tr-TR" dirty="0"/>
            </a:br>
            <a:r>
              <a:rPr lang="tr-TR" dirty="0"/>
              <a:t>Öldürürler başlasak feryada biz,</a:t>
            </a:r>
            <a:br>
              <a:rPr lang="tr-TR" dirty="0"/>
            </a:br>
            <a:r>
              <a:rPr lang="tr-TR" dirty="0"/>
              <a:t>Hasret olduk eski </a:t>
            </a:r>
            <a:r>
              <a:rPr lang="tr-TR" dirty="0" err="1"/>
              <a:t>istibdata</a:t>
            </a:r>
            <a:r>
              <a:rPr lang="tr-TR" dirty="0"/>
              <a:t> biz.</a:t>
            </a:r>
            <a:br>
              <a:rPr lang="tr-TR" dirty="0"/>
            </a:b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994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B02BBF-598C-6468-5159-3A88C126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10 Yıl İdare Edemediler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9E4C23-3317-1CD4-5E82-4F307D829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Abdülhamîd</a:t>
            </a:r>
            <a:r>
              <a:rPr lang="tr-TR" dirty="0"/>
              <a:t> Han daha 30 Temmuz 1908’de, </a:t>
            </a:r>
            <a:r>
              <a:rPr lang="tr-TR" dirty="0" err="1"/>
              <a:t>İttihâdçılar</a:t>
            </a:r>
            <a:r>
              <a:rPr lang="tr-TR" dirty="0"/>
              <a:t> idareyi </a:t>
            </a:r>
            <a:r>
              <a:rPr lang="tr-TR" dirty="0" err="1"/>
              <a:t>gasb</a:t>
            </a:r>
            <a:r>
              <a:rPr lang="tr-TR" dirty="0"/>
              <a:t> ederken; </a:t>
            </a:r>
            <a:r>
              <a:rPr lang="tr-TR" b="1" dirty="0"/>
              <a:t>“Türkiye’yi 10 sene idare edebilirlerse, bir asır idare edebildik diye sevinsinler” </a:t>
            </a:r>
            <a:r>
              <a:rPr lang="tr-TR" dirty="0"/>
              <a:t>diyerek muhtemel neticeyi daha işin başında işaret ediyordu. Böylece koca devlet </a:t>
            </a:r>
            <a:r>
              <a:rPr lang="tr-TR" dirty="0" err="1"/>
              <a:t>İttihâd</a:t>
            </a:r>
            <a:r>
              <a:rPr lang="tr-TR" dirty="0"/>
              <a:t> ve </a:t>
            </a:r>
            <a:r>
              <a:rPr lang="tr-TR" dirty="0" err="1"/>
              <a:t>Terakkî</a:t>
            </a:r>
            <a:r>
              <a:rPr lang="tr-TR" dirty="0"/>
              <a:t> kelimelerinin taşıdığı </a:t>
            </a:r>
            <a:r>
              <a:rPr lang="tr-TR" dirty="0" err="1"/>
              <a:t>mânânın</a:t>
            </a:r>
            <a:r>
              <a:rPr lang="tr-TR" dirty="0"/>
              <a:t> tamamen zıddına yol aldı ve kısa zamanda dağılmış oldu.</a:t>
            </a:r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90042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7906CD-C336-6654-0431-C9BC35DB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metin, el yazısı, sanat, kara taht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8BA937D-0306-DDA5-8478-D73AB277E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365125"/>
            <a:ext cx="6122553" cy="499970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808068F-EAE9-9A66-F978-27737131113A}"/>
              </a:ext>
            </a:extLst>
          </p:cNvPr>
          <p:cNvSpPr txBox="1"/>
          <p:nvPr/>
        </p:nvSpPr>
        <p:spPr>
          <a:xfrm>
            <a:off x="4155359" y="5569545"/>
            <a:ext cx="6098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tr-TR" dirty="0"/>
            </a:br>
            <a:r>
              <a:rPr lang="tr-TR" dirty="0"/>
              <a:t>Kendi </a:t>
            </a:r>
            <a:r>
              <a:rPr lang="tr-TR" dirty="0" err="1"/>
              <a:t>hatııyla</a:t>
            </a:r>
            <a:r>
              <a:rPr lang="tr-TR" dirty="0"/>
              <a:t> «Ah </a:t>
            </a:r>
            <a:r>
              <a:rPr lang="tr-TR" dirty="0" err="1"/>
              <a:t>Yâ</a:t>
            </a:r>
            <a:r>
              <a:rPr lang="tr-TR" dirty="0"/>
              <a:t> </a:t>
            </a:r>
            <a:r>
              <a:rPr lang="tr-TR" dirty="0" err="1"/>
              <a:t>Vedûd</a:t>
            </a:r>
            <a:r>
              <a:rPr lang="tr-TR" dirty="0"/>
              <a:t>»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613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8FD439-99F4-D7C7-2977-A10D4AA4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A57708-6125-C5C4-5694-F042EFE2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516" y="2506662"/>
            <a:ext cx="10515600" cy="4351338"/>
          </a:xfrm>
        </p:spPr>
        <p:txBody>
          <a:bodyPr/>
          <a:lstStyle/>
          <a:p>
            <a:r>
              <a:rPr lang="tr-TR" dirty="0"/>
              <a:t>Mızraklı </a:t>
            </a:r>
            <a:r>
              <a:rPr lang="tr-TR" dirty="0" err="1"/>
              <a:t>İlmihal’i</a:t>
            </a:r>
            <a:r>
              <a:rPr lang="tr-TR" dirty="0"/>
              <a:t> memleketin yerine yaydı</a:t>
            </a:r>
          </a:p>
          <a:p>
            <a:endParaRPr lang="tr-TR" dirty="0"/>
          </a:p>
          <a:p>
            <a:r>
              <a:rPr lang="tr-TR" dirty="0"/>
              <a:t>Büyük evliya </a:t>
            </a:r>
            <a:r>
              <a:rPr lang="tr-TR" dirty="0" err="1"/>
              <a:t>Abdülhakim</a:t>
            </a:r>
            <a:r>
              <a:rPr lang="tr-TR" dirty="0"/>
              <a:t>-i </a:t>
            </a:r>
            <a:r>
              <a:rPr lang="tr-TR" dirty="0" err="1"/>
              <a:t>Arvasî</a:t>
            </a:r>
            <a:r>
              <a:rPr lang="tr-TR" dirty="0"/>
              <a:t> Hazretleri </a:t>
            </a:r>
            <a:br>
              <a:rPr lang="tr-TR" dirty="0"/>
            </a:br>
            <a:r>
              <a:rPr lang="tr-TR" dirty="0"/>
              <a:t>anlatıyor…</a:t>
            </a:r>
          </a:p>
          <a:p>
            <a:endParaRPr lang="tr-TR" dirty="0"/>
          </a:p>
        </p:txBody>
      </p:sp>
      <p:pic>
        <p:nvPicPr>
          <p:cNvPr id="7" name="Resim 6" descr="çizim, taslak, metin, el yazı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B9D6483-CEAC-AC43-882D-CD131B4D2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5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9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900C6C-5855-B1B3-1556-1991F617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691" y="792828"/>
            <a:ext cx="6300020" cy="755752"/>
          </a:xfrm>
        </p:spPr>
        <p:txBody>
          <a:bodyPr>
            <a:normAutofit fontScale="90000"/>
          </a:bodyPr>
          <a:lstStyle/>
          <a:p>
            <a:r>
              <a:rPr lang="tr-TR" dirty="0"/>
              <a:t>Hayırsever Sultan…</a:t>
            </a:r>
          </a:p>
        </p:txBody>
      </p:sp>
      <p:pic>
        <p:nvPicPr>
          <p:cNvPr id="5" name="İçerik Yer Tutucusu 4" descr="giyim, insan yüzü, kişi, şahıs, geçmişe dönük tarz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DEC1BA7-4973-62E1-64AF-E89E1369C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71847" cy="6651523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95095B0-D650-9DBF-5B30-656C72A8C0C9}"/>
              </a:ext>
            </a:extLst>
          </p:cNvPr>
          <p:cNvSpPr txBox="1"/>
          <p:nvPr/>
        </p:nvSpPr>
        <p:spPr>
          <a:xfrm>
            <a:off x="5102942" y="2033098"/>
            <a:ext cx="63000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/>
              <a:t>Ankara </a:t>
            </a:r>
            <a:r>
              <a:rPr lang="tr-TR" dirty="0" err="1"/>
              <a:t>vâlîlerinden</a:t>
            </a:r>
            <a:r>
              <a:rPr lang="tr-TR" dirty="0"/>
              <a:t> </a:t>
            </a:r>
            <a:r>
              <a:rPr lang="tr-TR" dirty="0" err="1"/>
              <a:t>Âbidîn</a:t>
            </a:r>
            <a:r>
              <a:rPr lang="tr-TR" dirty="0"/>
              <a:t> </a:t>
            </a:r>
            <a:r>
              <a:rPr lang="tr-TR" dirty="0" err="1"/>
              <a:t>pâşa</a:t>
            </a:r>
            <a:r>
              <a:rPr lang="tr-TR" dirty="0"/>
              <a:t>, </a:t>
            </a:r>
            <a:r>
              <a:rPr lang="tr-TR" dirty="0" err="1"/>
              <a:t>Elmadağından</a:t>
            </a:r>
            <a:r>
              <a:rPr lang="tr-TR" dirty="0"/>
              <a:t> </a:t>
            </a:r>
            <a:r>
              <a:rPr lang="tr-TR" dirty="0" err="1"/>
              <a:t>Ankaraya</a:t>
            </a:r>
            <a:r>
              <a:rPr lang="tr-TR" dirty="0"/>
              <a:t> tatlı su getirmek için </a:t>
            </a:r>
            <a:r>
              <a:rPr lang="tr-TR" dirty="0" err="1"/>
              <a:t>halkdan</a:t>
            </a:r>
            <a:r>
              <a:rPr lang="tr-TR" dirty="0"/>
              <a:t> para </a:t>
            </a:r>
            <a:r>
              <a:rPr lang="tr-TR" dirty="0" err="1"/>
              <a:t>toplamışdı</a:t>
            </a:r>
            <a:r>
              <a:rPr lang="tr-TR" dirty="0"/>
              <a:t>. İşe başlamak için </a:t>
            </a:r>
            <a:r>
              <a:rPr lang="tr-TR" dirty="0" err="1"/>
              <a:t>halîfeden</a:t>
            </a:r>
            <a:r>
              <a:rPr lang="tr-TR" dirty="0"/>
              <a:t> </a:t>
            </a:r>
            <a:r>
              <a:rPr lang="tr-TR" dirty="0" err="1"/>
              <a:t>izn</a:t>
            </a:r>
            <a:r>
              <a:rPr lang="tr-TR" dirty="0"/>
              <a:t> istedi. İkinci </a:t>
            </a:r>
            <a:r>
              <a:rPr lang="tr-TR" dirty="0" err="1"/>
              <a:t>Abdülhamîd</a:t>
            </a:r>
            <a:r>
              <a:rPr lang="tr-TR" dirty="0"/>
              <a:t> hân, </a:t>
            </a:r>
            <a:r>
              <a:rPr lang="tr-TR" dirty="0" err="1"/>
              <a:t>vâlîye</a:t>
            </a:r>
            <a:r>
              <a:rPr lang="tr-TR" dirty="0"/>
              <a:t> gönderdiği </a:t>
            </a:r>
            <a:r>
              <a:rPr lang="tr-TR" dirty="0" err="1"/>
              <a:t>cevâbda</a:t>
            </a:r>
            <a:r>
              <a:rPr lang="tr-TR" dirty="0"/>
              <a:t>, (Susuzlara su vermek çok </a:t>
            </a:r>
            <a:r>
              <a:rPr lang="tr-TR" dirty="0" err="1"/>
              <a:t>sevâbdır</a:t>
            </a:r>
            <a:r>
              <a:rPr lang="tr-TR" dirty="0"/>
              <a:t>. </a:t>
            </a:r>
            <a:r>
              <a:rPr lang="tr-TR" dirty="0" err="1"/>
              <a:t>Dînimizin</a:t>
            </a:r>
            <a:r>
              <a:rPr lang="tr-TR" dirty="0"/>
              <a:t> </a:t>
            </a:r>
            <a:r>
              <a:rPr lang="tr-TR" dirty="0" err="1"/>
              <a:t>emrlerinden</a:t>
            </a:r>
            <a:r>
              <a:rPr lang="tr-TR" dirty="0"/>
              <a:t> biridir. Bu </a:t>
            </a:r>
            <a:r>
              <a:rPr lang="tr-TR" dirty="0" err="1"/>
              <a:t>vazîfe</a:t>
            </a:r>
            <a:r>
              <a:rPr lang="tr-TR" dirty="0"/>
              <a:t> ve şeref bana </a:t>
            </a:r>
            <a:r>
              <a:rPr lang="tr-TR" dirty="0" err="1"/>
              <a:t>âiddir</a:t>
            </a:r>
            <a:r>
              <a:rPr lang="tr-TR" dirty="0"/>
              <a:t>. Topladığın paraların hepsini </a:t>
            </a:r>
            <a:r>
              <a:rPr lang="tr-TR" dirty="0" err="1"/>
              <a:t>sâhiblerine</a:t>
            </a:r>
            <a:r>
              <a:rPr lang="tr-TR" dirty="0"/>
              <a:t> geri ver. Bütün masrafı </a:t>
            </a:r>
            <a:r>
              <a:rPr lang="tr-TR" dirty="0" err="1"/>
              <a:t>hazîne</a:t>
            </a:r>
            <a:r>
              <a:rPr lang="tr-TR" dirty="0"/>
              <a:t>-i </a:t>
            </a:r>
            <a:r>
              <a:rPr lang="tr-TR" dirty="0" err="1"/>
              <a:t>şâhânemden</a:t>
            </a:r>
            <a:r>
              <a:rPr lang="tr-TR" dirty="0"/>
              <a:t> olmak üzere hemen işe başla. Milletimi iyi suya </a:t>
            </a:r>
            <a:r>
              <a:rPr lang="tr-TR" dirty="0" err="1"/>
              <a:t>kavuşdur</a:t>
            </a:r>
            <a:r>
              <a:rPr lang="tr-TR" dirty="0"/>
              <a:t>!) dedi. Az </a:t>
            </a:r>
            <a:r>
              <a:rPr lang="tr-TR" dirty="0" err="1"/>
              <a:t>zemân</a:t>
            </a:r>
            <a:r>
              <a:rPr lang="tr-TR" dirty="0"/>
              <a:t> içinde Ankaralılar tatlı suya </a:t>
            </a:r>
            <a:r>
              <a:rPr lang="tr-TR" dirty="0" err="1"/>
              <a:t>kavuşduruldu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958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ABF4A5-0DCA-CC8F-97FB-4540AAA33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968" y="541210"/>
            <a:ext cx="10515600" cy="4351338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Arapça, Farsça ve Fransızca</a:t>
            </a:r>
            <a:br>
              <a:rPr lang="tr-TR" dirty="0"/>
            </a:br>
            <a:endParaRPr lang="tr-TR" dirty="0"/>
          </a:p>
          <a:p>
            <a:r>
              <a:rPr lang="tr-TR" dirty="0"/>
              <a:t>Babası ve Annesinin Vefatları</a:t>
            </a:r>
            <a:br>
              <a:rPr lang="tr-TR" dirty="0"/>
            </a:br>
            <a:endParaRPr lang="tr-TR" dirty="0"/>
          </a:p>
          <a:p>
            <a:r>
              <a:rPr lang="tr-TR" dirty="0"/>
              <a:t>Amcasının himayesi</a:t>
            </a:r>
          </a:p>
        </p:txBody>
      </p:sp>
      <p:pic>
        <p:nvPicPr>
          <p:cNvPr id="5" name="Resim 4" descr="giyim, insan yüzü, kişi, şahıs, adam, ins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9EA0B48-1F02-3CCA-56B3-35B96DD17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9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5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6A15F1-4922-B2AA-4EB5-F1D2E52B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723" y="2766218"/>
            <a:ext cx="10515600" cy="1325563"/>
          </a:xfrm>
        </p:spPr>
        <p:txBody>
          <a:bodyPr/>
          <a:lstStyle/>
          <a:p>
            <a:r>
              <a:rPr lang="tr-TR" dirty="0"/>
              <a:t>Abdestsiz İmza  Atmadı!...</a:t>
            </a:r>
          </a:p>
        </p:txBody>
      </p:sp>
    </p:spTree>
    <p:extLst>
      <p:ext uri="{BB962C8B-B14F-4D97-AF65-F5344CB8AC3E}">
        <p14:creationId xmlns:p14="http://schemas.microsoft.com/office/powerpoint/2010/main" val="3641376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ED5A38-01E4-E529-6F4F-CE2DB4469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DE276A-EAA6-0385-FC03-82AAC80E2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Kızıl Sultan İftirası </a:t>
            </a:r>
          </a:p>
          <a:p>
            <a:endParaRPr lang="tr-TR" dirty="0"/>
          </a:p>
          <a:p>
            <a:r>
              <a:rPr lang="tr-TR" dirty="0"/>
              <a:t>İstibdat 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Sansür</a:t>
            </a:r>
          </a:p>
        </p:txBody>
      </p:sp>
    </p:spTree>
    <p:extLst>
      <p:ext uri="{BB962C8B-B14F-4D97-AF65-F5344CB8AC3E}">
        <p14:creationId xmlns:p14="http://schemas.microsoft.com/office/powerpoint/2010/main" val="1878940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106C4B-08C5-1678-0385-E8D4F970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600" y="209862"/>
            <a:ext cx="10233800" cy="4468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/>
              <a:t>Hicaz Demiryolu (1908)</a:t>
            </a:r>
          </a:p>
          <a:p>
            <a:pPr algn="ctr"/>
            <a:endParaRPr lang="tr-TR" dirty="0"/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 descr="trenyolu, dış mekan, yer, iz, yol, kulvar, kana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0F97BF-80E9-40BF-E807-7D1241019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4964"/>
            <a:ext cx="4883763" cy="3137448"/>
          </a:xfrm>
          <a:prstGeom prst="rect">
            <a:avLst/>
          </a:prstGeom>
        </p:spPr>
      </p:pic>
      <p:pic>
        <p:nvPicPr>
          <p:cNvPr id="6" name="Resim 5" descr="dış mekan, gökyüzü, bina, trenyolu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682B9C5-1A1C-0204-B552-BC4B5EA4A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412"/>
            <a:ext cx="4883762" cy="2846835"/>
          </a:xfrm>
          <a:prstGeom prst="rect">
            <a:avLst/>
          </a:prstGeom>
        </p:spPr>
      </p:pic>
      <p:pic>
        <p:nvPicPr>
          <p:cNvPr id="8" name="Resim 7" descr="gökyüzü, dış mekan, bina, kilometre taş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DE7CC44-4AE8-F4E9-45E8-BBBB03A60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62" y="804964"/>
            <a:ext cx="7308238" cy="59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12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9CF4E9-AFC4-9B0C-7C1C-A2BD495B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B488D9-A7ED-5974-9340-D8C350579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233800" cy="4351338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İstihbaratı ve ajanları: Yıldız İstihbaratı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0693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8DEA7A-AB6D-1DD1-4C42-874DBA99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tr-TR" dirty="0"/>
            </a:b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B69E71-25A0-04CB-90E9-6E862C4E4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Şahsiyeti</a:t>
            </a:r>
          </a:p>
          <a:p>
            <a:endParaRPr lang="tr-TR" dirty="0"/>
          </a:p>
          <a:p>
            <a:r>
              <a:rPr lang="tr-TR" dirty="0"/>
              <a:t>Hususiyetleri</a:t>
            </a:r>
          </a:p>
          <a:p>
            <a:endParaRPr lang="tr-TR" dirty="0"/>
          </a:p>
          <a:p>
            <a:r>
              <a:rPr lang="tr-TR" dirty="0"/>
              <a:t>Tevekkülü</a:t>
            </a:r>
          </a:p>
        </p:txBody>
      </p:sp>
    </p:spTree>
    <p:extLst>
      <p:ext uri="{BB962C8B-B14F-4D97-AF65-F5344CB8AC3E}">
        <p14:creationId xmlns:p14="http://schemas.microsoft.com/office/powerpoint/2010/main" val="2004341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902B9D0-7332-6BF9-3AFD-A1A90336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859" y="3106449"/>
            <a:ext cx="2944152" cy="1622744"/>
          </a:xfrm>
        </p:spPr>
        <p:txBody>
          <a:bodyPr anchor="b">
            <a:normAutofit fontScale="90000"/>
          </a:bodyPr>
          <a:lstStyle/>
          <a:p>
            <a:pPr marL="0" indent="0"/>
            <a:r>
              <a:rPr lang="tr-TR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Dinlediğiniz için teşekkür ederiz.</a:t>
            </a:r>
            <a:br>
              <a:rPr lang="tr-TR" sz="3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</a:br>
            <a:endParaRPr lang="tr-TR" sz="3600" dirty="0">
              <a:solidFill>
                <a:schemeClr val="tx1"/>
              </a:solidFill>
            </a:endParaRPr>
          </a:p>
        </p:txBody>
      </p:sp>
      <p:pic>
        <p:nvPicPr>
          <p:cNvPr id="5" name="Resim 4" descr="metin, grafik tasarım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6CEB279-AA49-C562-5555-60EED7D9F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41" y="643467"/>
            <a:ext cx="5942466" cy="55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1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C24988-1661-EA36-4518-829BDAE24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2194877"/>
            <a:ext cx="7045410" cy="776923"/>
          </a:xfrm>
        </p:spPr>
        <p:txBody>
          <a:bodyPr>
            <a:normAutofit fontScale="90000"/>
          </a:bodyPr>
          <a:lstStyle/>
          <a:p>
            <a:r>
              <a:rPr lang="tr-TR" dirty="0"/>
              <a:t>Bir Mazlum Padişah…</a:t>
            </a:r>
          </a:p>
        </p:txBody>
      </p:sp>
      <p:pic>
        <p:nvPicPr>
          <p:cNvPr id="5" name="İçerik Yer Tutucusu 4" descr="insan yüzü, kişi, şahıs, giyim, adam, ins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F36C210-CE6A-76DD-F721-783CDCC9B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8050" cy="6858000"/>
          </a:xfr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95B7021-1759-A5BA-57B0-7F66DBA5C14B}"/>
              </a:ext>
            </a:extLst>
          </p:cNvPr>
          <p:cNvSpPr txBox="1"/>
          <p:nvPr/>
        </p:nvSpPr>
        <p:spPr>
          <a:xfrm>
            <a:off x="2955682" y="6341184"/>
            <a:ext cx="470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Sultan Abdülaziz Han</a:t>
            </a:r>
          </a:p>
        </p:txBody>
      </p:sp>
    </p:spTree>
    <p:extLst>
      <p:ext uri="{BB962C8B-B14F-4D97-AF65-F5344CB8AC3E}">
        <p14:creationId xmlns:p14="http://schemas.microsoft.com/office/powerpoint/2010/main" val="48434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5" y="2176305"/>
            <a:ext cx="2140136" cy="2260796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360711" y="4694753"/>
            <a:ext cx="16995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/>
              <a:t>ÇERKES HASAN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19" y="1864531"/>
            <a:ext cx="2647903" cy="3621140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3345672" y="5585261"/>
            <a:ext cx="1222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/>
              <a:t>V. MURAD HAN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5240108" y="1864531"/>
            <a:ext cx="6951891" cy="291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67" dirty="0" err="1">
                <a:latin typeface="Candara" panose="020E0502030303020204" pitchFamily="34" charset="0"/>
              </a:rPr>
              <a:t>Abdül’azîz</a:t>
            </a:r>
            <a:r>
              <a:rPr lang="tr-TR" sz="1667" dirty="0">
                <a:latin typeface="Candara" panose="020E0502030303020204" pitchFamily="34" charset="0"/>
              </a:rPr>
              <a:t> hânı </a:t>
            </a:r>
            <a:r>
              <a:rPr lang="tr-TR" sz="1667" dirty="0" err="1">
                <a:latin typeface="Candara" panose="020E0502030303020204" pitchFamily="34" charset="0"/>
              </a:rPr>
              <a:t>şehîd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etdiren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pâşalar</a:t>
            </a:r>
            <a:r>
              <a:rPr lang="tr-TR" sz="1667" dirty="0">
                <a:latin typeface="Candara" panose="020E0502030303020204" pitchFamily="34" charset="0"/>
              </a:rPr>
              <a:t>, başarılarının zevki içinde, </a:t>
            </a:r>
            <a:r>
              <a:rPr lang="tr-TR" sz="1667" dirty="0" err="1">
                <a:latin typeface="Candara" panose="020E0502030303020204" pitchFamily="34" charset="0"/>
              </a:rPr>
              <a:t>Midhât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pâşanın</a:t>
            </a:r>
            <a:r>
              <a:rPr lang="tr-TR" sz="1667" dirty="0">
                <a:latin typeface="Candara" panose="020E0502030303020204" pitchFamily="34" charset="0"/>
              </a:rPr>
              <a:t> Bâyeziddeki </a:t>
            </a:r>
            <a:r>
              <a:rPr lang="tr-TR" sz="1667" dirty="0" err="1">
                <a:latin typeface="Candara" panose="020E0502030303020204" pitchFamily="34" charset="0"/>
              </a:rPr>
              <a:t>konağıında</a:t>
            </a:r>
            <a:r>
              <a:rPr lang="tr-TR" sz="1667" dirty="0">
                <a:latin typeface="Candara" panose="020E0502030303020204" pitchFamily="34" charset="0"/>
              </a:rPr>
              <a:t>, 15 </a:t>
            </a:r>
            <a:r>
              <a:rPr lang="tr-TR" sz="1667" dirty="0" err="1">
                <a:latin typeface="Candara" panose="020E0502030303020204" pitchFamily="34" charset="0"/>
              </a:rPr>
              <a:t>Hazîran</a:t>
            </a:r>
            <a:r>
              <a:rPr lang="tr-TR" sz="1667" dirty="0">
                <a:latin typeface="Candara" panose="020E0502030303020204" pitchFamily="34" charset="0"/>
              </a:rPr>
              <a:t> gecesi toplanmışlardı. Odaya giren erkân-ı </a:t>
            </a:r>
            <a:r>
              <a:rPr lang="tr-TR" sz="1667" dirty="0" err="1">
                <a:latin typeface="Candara" panose="020E0502030303020204" pitchFamily="34" charset="0"/>
              </a:rPr>
              <a:t>harb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kolağıası</a:t>
            </a:r>
            <a:r>
              <a:rPr lang="tr-TR" sz="1667" dirty="0">
                <a:latin typeface="Candara" panose="020E0502030303020204" pitchFamily="34" charset="0"/>
              </a:rPr>
              <a:t>, 26 yaşındaki, </a:t>
            </a:r>
            <a:r>
              <a:rPr lang="tr-TR" sz="1667" dirty="0" err="1">
                <a:latin typeface="Candara" panose="020E0502030303020204" pitchFamily="34" charset="0"/>
              </a:rPr>
              <a:t>Hasen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beğ</a:t>
            </a:r>
            <a:r>
              <a:rPr lang="tr-TR" sz="1667" dirty="0">
                <a:latin typeface="Candara" panose="020E0502030303020204" pitchFamily="34" charset="0"/>
              </a:rPr>
              <a:t>, </a:t>
            </a:r>
            <a:r>
              <a:rPr lang="tr-TR" sz="1667" dirty="0" err="1">
                <a:latin typeface="Candara" panose="020E0502030303020204" pitchFamily="34" charset="0"/>
              </a:rPr>
              <a:t>Avnî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pâşayı</a:t>
            </a:r>
            <a:r>
              <a:rPr lang="tr-TR" sz="1667" dirty="0">
                <a:latin typeface="Candara" panose="020E0502030303020204" pitchFamily="34" charset="0"/>
              </a:rPr>
              <a:t> ve sonra </a:t>
            </a:r>
            <a:r>
              <a:rPr lang="tr-TR" sz="1667" dirty="0" err="1">
                <a:latin typeface="Candara" panose="020E0502030303020204" pitchFamily="34" charset="0"/>
              </a:rPr>
              <a:t>hâriciyye</a:t>
            </a:r>
            <a:r>
              <a:rPr lang="tr-TR" sz="1667" dirty="0">
                <a:latin typeface="Candara" panose="020E0502030303020204" pitchFamily="34" charset="0"/>
              </a:rPr>
              <a:t> nâzırı </a:t>
            </a:r>
            <a:r>
              <a:rPr lang="tr-TR" sz="1667" dirty="0" err="1">
                <a:latin typeface="Candara" panose="020E0502030303020204" pitchFamily="34" charset="0"/>
              </a:rPr>
              <a:t>Râşid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pâşayı</a:t>
            </a:r>
            <a:r>
              <a:rPr lang="tr-TR" sz="1667" dirty="0">
                <a:latin typeface="Candara" panose="020E0502030303020204" pitchFamily="34" charset="0"/>
              </a:rPr>
              <a:t> vurup öldürüyor. </a:t>
            </a:r>
            <a:r>
              <a:rPr lang="tr-TR" sz="1667" dirty="0" err="1">
                <a:latin typeface="Candara" panose="020E0502030303020204" pitchFamily="34" charset="0"/>
              </a:rPr>
              <a:t>Midhat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pâşayı</a:t>
            </a:r>
            <a:r>
              <a:rPr lang="tr-TR" sz="1667" dirty="0">
                <a:latin typeface="Candara" panose="020E0502030303020204" pitchFamily="34" charset="0"/>
              </a:rPr>
              <a:t> kovalıyor ise de, </a:t>
            </a:r>
            <a:r>
              <a:rPr lang="tr-TR" sz="1667" dirty="0" err="1">
                <a:latin typeface="Candara" panose="020E0502030303020204" pitchFamily="34" charset="0"/>
              </a:rPr>
              <a:t>pâşa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mutbaha</a:t>
            </a:r>
            <a:r>
              <a:rPr lang="tr-TR" sz="1667" dirty="0">
                <a:latin typeface="Candara" panose="020E0502030303020204" pitchFamily="34" charset="0"/>
              </a:rPr>
              <a:t> kaçıp, aşçının dolabına saklanıp, ölümden kurtuluyor. Yaralı yakalanan </a:t>
            </a:r>
            <a:r>
              <a:rPr lang="tr-TR" sz="1667" dirty="0" err="1">
                <a:latin typeface="Candara" panose="020E0502030303020204" pitchFamily="34" charset="0"/>
              </a:rPr>
              <a:t>Hasen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beğ</a:t>
            </a:r>
            <a:r>
              <a:rPr lang="tr-TR" sz="1667" dirty="0">
                <a:latin typeface="Candara" panose="020E0502030303020204" pitchFamily="34" charset="0"/>
              </a:rPr>
              <a:t>, ertesi gün </a:t>
            </a:r>
            <a:r>
              <a:rPr lang="tr-TR" sz="1667" dirty="0" err="1">
                <a:latin typeface="Candara" panose="020E0502030303020204" pitchFamily="34" charset="0"/>
              </a:rPr>
              <a:t>Bâyezîd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meydânında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şehîd</a:t>
            </a:r>
            <a:r>
              <a:rPr lang="tr-TR" sz="1667" dirty="0">
                <a:latin typeface="Candara" panose="020E0502030303020204" pitchFamily="34" charset="0"/>
              </a:rPr>
              <a:t> ediliyor.</a:t>
            </a:r>
          </a:p>
          <a:p>
            <a:pPr algn="just"/>
            <a:endParaRPr lang="tr-TR" sz="1667" dirty="0">
              <a:latin typeface="Candara" panose="020E0502030303020204" pitchFamily="34" charset="0"/>
            </a:endParaRPr>
          </a:p>
          <a:p>
            <a:pPr algn="just"/>
            <a:r>
              <a:rPr lang="tr-TR" sz="1667" dirty="0" err="1">
                <a:latin typeface="Candara" panose="020E0502030303020204" pitchFamily="34" charset="0"/>
              </a:rPr>
              <a:t>Sultân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Abdül’azîz</a:t>
            </a:r>
            <a:r>
              <a:rPr lang="tr-TR" sz="1667" dirty="0">
                <a:latin typeface="Candara" panose="020E0502030303020204" pitchFamily="34" charset="0"/>
              </a:rPr>
              <a:t> hân, Çerkes </a:t>
            </a:r>
            <a:r>
              <a:rPr lang="tr-TR" sz="1667" dirty="0" err="1">
                <a:latin typeface="Candara" panose="020E0502030303020204" pitchFamily="34" charset="0"/>
              </a:rPr>
              <a:t>Hasen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beğin</a:t>
            </a:r>
            <a:r>
              <a:rPr lang="tr-TR" sz="1667" dirty="0">
                <a:latin typeface="Candara" panose="020E0502030303020204" pitchFamily="34" charset="0"/>
              </a:rPr>
              <a:t> eniştesi idi. </a:t>
            </a:r>
            <a:r>
              <a:rPr lang="tr-TR" sz="1667" dirty="0" err="1">
                <a:latin typeface="Candara" panose="020E0502030303020204" pitchFamily="34" charset="0"/>
              </a:rPr>
              <a:t>Halîfenin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fecî</a:t>
            </a:r>
            <a:r>
              <a:rPr lang="tr-TR" sz="1667" dirty="0">
                <a:latin typeface="Candara" panose="020E0502030303020204" pitchFamily="34" charset="0"/>
              </a:rPr>
              <a:t>’ </a:t>
            </a:r>
            <a:r>
              <a:rPr lang="tr-TR" sz="1667" dirty="0" err="1">
                <a:latin typeface="Candara" panose="020E0502030303020204" pitchFamily="34" charset="0"/>
              </a:rPr>
              <a:t>şeklde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şehîd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edildiğıini</a:t>
            </a:r>
            <a:r>
              <a:rPr lang="tr-TR" sz="1667" dirty="0">
                <a:latin typeface="Candara" panose="020E0502030303020204" pitchFamily="34" charset="0"/>
              </a:rPr>
              <a:t> ve annesi </a:t>
            </a:r>
            <a:r>
              <a:rPr lang="tr-TR" sz="1667" dirty="0" err="1">
                <a:latin typeface="Candara" panose="020E0502030303020204" pitchFamily="34" charset="0"/>
              </a:rPr>
              <a:t>Pertevniyâl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sultâna</a:t>
            </a:r>
            <a:r>
              <a:rPr lang="tr-TR" sz="1667" dirty="0">
                <a:latin typeface="Candara" panose="020E0502030303020204" pitchFamily="34" charset="0"/>
              </a:rPr>
              <a:t> çok çirkin işkenceler yapıldığını işiten </a:t>
            </a:r>
            <a:r>
              <a:rPr lang="tr-TR" sz="1667" dirty="0" err="1">
                <a:latin typeface="Candara" panose="020E0502030303020204" pitchFamily="34" charset="0"/>
              </a:rPr>
              <a:t>sultân</a:t>
            </a:r>
            <a:r>
              <a:rPr lang="tr-TR" sz="1667" dirty="0">
                <a:latin typeface="Candara" panose="020E0502030303020204" pitchFamily="34" charset="0"/>
              </a:rPr>
              <a:t> </a:t>
            </a:r>
            <a:r>
              <a:rPr lang="tr-TR" sz="1667" dirty="0" err="1">
                <a:latin typeface="Candara" panose="020E0502030303020204" pitchFamily="34" charset="0"/>
              </a:rPr>
              <a:t>Murâdın</a:t>
            </a:r>
            <a:r>
              <a:rPr lang="tr-TR" sz="1667" dirty="0">
                <a:latin typeface="Candara" panose="020E0502030303020204" pitchFamily="34" charset="0"/>
              </a:rPr>
              <a:t> üzüntüden ve bu felâket yolunun sonunu </a:t>
            </a:r>
            <a:r>
              <a:rPr lang="tr-TR" sz="1667" dirty="0" err="1">
                <a:latin typeface="Candara" panose="020E0502030303020204" pitchFamily="34" charset="0"/>
              </a:rPr>
              <a:t>düşünmekden</a:t>
            </a:r>
            <a:r>
              <a:rPr lang="tr-TR" sz="1667" dirty="0">
                <a:latin typeface="Candara" panose="020E0502030303020204" pitchFamily="34" charset="0"/>
              </a:rPr>
              <a:t> aklı bozuldu.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A12DC13-A8B9-1BD0-594E-AAB05E56286F}"/>
              </a:ext>
            </a:extLst>
          </p:cNvPr>
          <p:cNvSpPr txBox="1"/>
          <p:nvPr/>
        </p:nvSpPr>
        <p:spPr>
          <a:xfrm>
            <a:off x="2472219" y="295111"/>
            <a:ext cx="6113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3200" dirty="0"/>
              <a:t>Sultan Abdülaziz Han’ın Şehadeti</a:t>
            </a:r>
          </a:p>
          <a:p>
            <a:pPr marL="0" indent="0" algn="ctr">
              <a:buNone/>
            </a:pPr>
            <a:r>
              <a:rPr lang="tr-TR" sz="3200" dirty="0"/>
              <a:t>(1876)</a:t>
            </a:r>
          </a:p>
        </p:txBody>
      </p:sp>
    </p:spTree>
    <p:extLst>
      <p:ext uri="{BB962C8B-B14F-4D97-AF65-F5344CB8AC3E}">
        <p14:creationId xmlns:p14="http://schemas.microsoft.com/office/powerpoint/2010/main" val="13052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9634E8-4B1E-B32D-F012-FDDB0474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723" y="2648231"/>
            <a:ext cx="10515600" cy="1325563"/>
          </a:xfrm>
        </p:spPr>
        <p:txBody>
          <a:bodyPr/>
          <a:lstStyle/>
          <a:p>
            <a:r>
              <a:rPr lang="tr-TR" dirty="0"/>
              <a:t>                          Hüseyin Avni Paşa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11A9E1D-4D6B-433B-552E-308D673D9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446" cy="7152968"/>
          </a:xfrm>
        </p:spPr>
      </p:pic>
    </p:spTree>
    <p:extLst>
      <p:ext uri="{BB962C8B-B14F-4D97-AF65-F5344CB8AC3E}">
        <p14:creationId xmlns:p14="http://schemas.microsoft.com/office/powerpoint/2010/main" val="224505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4BE362A-A906-3FEC-65DB-080FCA772876}"/>
              </a:ext>
            </a:extLst>
          </p:cNvPr>
          <p:cNvSpPr txBox="1"/>
          <p:nvPr/>
        </p:nvSpPr>
        <p:spPr>
          <a:xfrm>
            <a:off x="2934929" y="2831692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/>
              <a:t>Abdülhamid Han Tahta Çıkıyor</a:t>
            </a:r>
          </a:p>
        </p:txBody>
      </p:sp>
    </p:spTree>
    <p:extLst>
      <p:ext uri="{BB962C8B-B14F-4D97-AF65-F5344CB8AC3E}">
        <p14:creationId xmlns:p14="http://schemas.microsoft.com/office/powerpoint/2010/main" val="40540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/>
          <p:nvPr/>
        </p:nvSpPr>
        <p:spPr>
          <a:xfrm>
            <a:off x="2492964" y="656020"/>
            <a:ext cx="8821922" cy="62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1877-78 Osmanlı-Rus Harbi-93 Harbi</a:t>
            </a:r>
          </a:p>
          <a:p>
            <a:pPr>
              <a:lnSpc>
                <a:spcPct val="125806"/>
              </a:lnSpc>
              <a:buClr>
                <a:srgbClr val="000000"/>
              </a:buClr>
              <a:buSzPts val="4650"/>
            </a:pPr>
            <a:endParaRPr sz="3875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289202" y="2107602"/>
            <a:ext cx="6297000" cy="90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lang="tr-TR" sz="2000" b="1" dirty="0">
              <a:latin typeface="Candara" panose="020E0502030303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74"/>
            <a:ext cx="2381250" cy="3175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3" y="1873250"/>
            <a:ext cx="4402667" cy="332316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833"/>
            <a:ext cx="7789333" cy="332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14:ripple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51F5A1-1B65-EDE8-6523-8C1F95601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1877-78 Osmanlı-Rus Harbi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DF76BC-FDEB-0DD7-7CE8-8BC3C3E4B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090"/>
            <a:ext cx="10515600" cy="519143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tr-TR" dirty="0"/>
              <a:t>Önce, bir sene beş ay devlet </a:t>
            </a:r>
            <a:r>
              <a:rPr lang="tr-TR" dirty="0" err="1"/>
              <a:t>idâresine</a:t>
            </a:r>
            <a:r>
              <a:rPr lang="tr-TR" dirty="0"/>
              <a:t> </a:t>
            </a:r>
            <a:r>
              <a:rPr lang="tr-TR" dirty="0" err="1"/>
              <a:t>karışdırılmadı</a:t>
            </a:r>
            <a:r>
              <a:rPr lang="tr-TR" dirty="0"/>
              <a:t>. Memleketi </a:t>
            </a:r>
            <a:r>
              <a:rPr lang="tr-TR" dirty="0" err="1"/>
              <a:t>sadr</a:t>
            </a:r>
            <a:r>
              <a:rPr lang="tr-TR" dirty="0"/>
              <a:t>-ı </a:t>
            </a:r>
            <a:r>
              <a:rPr lang="tr-TR" dirty="0" err="1"/>
              <a:t>a’zam</a:t>
            </a:r>
            <a:r>
              <a:rPr lang="tr-TR" dirty="0"/>
              <a:t> </a:t>
            </a:r>
            <a:r>
              <a:rPr lang="tr-TR" dirty="0" err="1"/>
              <a:t>Midhat</a:t>
            </a:r>
            <a:r>
              <a:rPr lang="tr-TR" dirty="0"/>
              <a:t> </a:t>
            </a:r>
            <a:r>
              <a:rPr lang="tr-TR" dirty="0" err="1"/>
              <a:t>pâşa</a:t>
            </a:r>
            <a:r>
              <a:rPr lang="tr-TR" dirty="0"/>
              <a:t> ve arkadaşları </a:t>
            </a:r>
            <a:r>
              <a:rPr lang="tr-TR" dirty="0" err="1"/>
              <a:t>idâre</a:t>
            </a:r>
            <a:r>
              <a:rPr lang="tr-TR" dirty="0"/>
              <a:t> </a:t>
            </a:r>
            <a:r>
              <a:rPr lang="tr-TR" dirty="0" err="1"/>
              <a:t>etdi</a:t>
            </a:r>
            <a:r>
              <a:rPr lang="tr-TR" dirty="0"/>
              <a:t>. Bunlar, 24 Nisan 1295 [m. 1877] günü Rus harbine </a:t>
            </a:r>
            <a:r>
              <a:rPr lang="tr-TR" dirty="0" err="1"/>
              <a:t>sebeb</a:t>
            </a:r>
            <a:r>
              <a:rPr lang="tr-TR" dirty="0"/>
              <a:t> oldular. </a:t>
            </a:r>
            <a:r>
              <a:rPr lang="tr-TR" dirty="0" err="1"/>
              <a:t>Mâlî</a:t>
            </a:r>
            <a:r>
              <a:rPr lang="tr-TR" dirty="0"/>
              <a:t> 1293 senesine rastladığı için (93 harbi) </a:t>
            </a:r>
            <a:r>
              <a:rPr lang="tr-TR" dirty="0" err="1"/>
              <a:t>denilmekdedir</a:t>
            </a:r>
            <a:r>
              <a:rPr lang="tr-TR" dirty="0"/>
              <a:t>. 93 harbi Edirne </a:t>
            </a:r>
            <a:r>
              <a:rPr lang="tr-TR" dirty="0" err="1"/>
              <a:t>mütârekesine</a:t>
            </a:r>
            <a:r>
              <a:rPr lang="tr-TR" dirty="0"/>
              <a:t> kadar dokuz ay sürdü. </a:t>
            </a:r>
            <a:r>
              <a:rPr lang="tr-TR" dirty="0" err="1"/>
              <a:t>Müşîr</a:t>
            </a:r>
            <a:r>
              <a:rPr lang="tr-TR" dirty="0"/>
              <a:t> [Mareşal] </a:t>
            </a:r>
            <a:r>
              <a:rPr lang="tr-TR" dirty="0" err="1"/>
              <a:t>yapdıkları</a:t>
            </a:r>
            <a:r>
              <a:rPr lang="tr-TR" dirty="0"/>
              <a:t> </a:t>
            </a:r>
            <a:r>
              <a:rPr lang="tr-TR" dirty="0" err="1"/>
              <a:t>Süleymân</a:t>
            </a:r>
            <a:r>
              <a:rPr lang="tr-TR" dirty="0"/>
              <a:t> </a:t>
            </a:r>
            <a:r>
              <a:rPr lang="tr-TR" dirty="0" err="1"/>
              <a:t>pâşa</a:t>
            </a:r>
            <a:r>
              <a:rPr lang="tr-TR" dirty="0"/>
              <a:t>, Şıpka geçidinde büyük gaflet yaparak, en seçkin Türk birliklerinin harcanmasına </a:t>
            </a:r>
            <a:r>
              <a:rPr lang="tr-TR" dirty="0" err="1"/>
              <a:t>sebeb</a:t>
            </a:r>
            <a:r>
              <a:rPr lang="tr-TR" dirty="0"/>
              <a:t> oldu. Bu </a:t>
            </a:r>
            <a:r>
              <a:rPr lang="tr-TR" dirty="0" err="1"/>
              <a:t>hezîmete</a:t>
            </a:r>
            <a:r>
              <a:rPr lang="tr-TR" dirty="0"/>
              <a:t> kahramanlık denilerek, başkumandan yapıldı. </a:t>
            </a:r>
            <a:r>
              <a:rPr lang="tr-TR" dirty="0" err="1"/>
              <a:t>Fekat</a:t>
            </a:r>
            <a:r>
              <a:rPr lang="tr-TR" dirty="0"/>
              <a:t>, </a:t>
            </a:r>
            <a:r>
              <a:rPr lang="tr-TR" dirty="0" err="1"/>
              <a:t>Filibeye</a:t>
            </a:r>
            <a:r>
              <a:rPr lang="tr-TR" dirty="0"/>
              <a:t> ve oradan </a:t>
            </a:r>
            <a:r>
              <a:rPr lang="tr-TR" dirty="0" err="1"/>
              <a:t>Edirneye</a:t>
            </a:r>
            <a:r>
              <a:rPr lang="tr-TR" dirty="0"/>
              <a:t> </a:t>
            </a:r>
            <a:r>
              <a:rPr lang="tr-TR" dirty="0" err="1"/>
              <a:t>kaçdı</a:t>
            </a:r>
            <a:r>
              <a:rPr lang="tr-TR" dirty="0"/>
              <a:t>. </a:t>
            </a:r>
            <a:r>
              <a:rPr lang="tr-TR" dirty="0" err="1"/>
              <a:t>Edirnede</a:t>
            </a:r>
            <a:r>
              <a:rPr lang="tr-TR" dirty="0"/>
              <a:t> de tutunamayıp </a:t>
            </a:r>
            <a:r>
              <a:rPr lang="tr-TR" dirty="0" err="1"/>
              <a:t>mütâreke</a:t>
            </a:r>
            <a:r>
              <a:rPr lang="tr-TR" dirty="0"/>
              <a:t> istedi. </a:t>
            </a:r>
            <a:r>
              <a:rPr lang="tr-TR" dirty="0" err="1"/>
              <a:t>Mütâreke</a:t>
            </a:r>
            <a:r>
              <a:rPr lang="tr-TR" dirty="0"/>
              <a:t> </a:t>
            </a:r>
            <a:r>
              <a:rPr lang="tr-TR" dirty="0" err="1"/>
              <a:t>Abdülhamîd</a:t>
            </a:r>
            <a:r>
              <a:rPr lang="tr-TR" dirty="0"/>
              <a:t> hânın, kraliçe </a:t>
            </a:r>
            <a:r>
              <a:rPr lang="tr-TR" dirty="0" err="1"/>
              <a:t>Viktoryaya</a:t>
            </a:r>
            <a:r>
              <a:rPr lang="tr-TR" dirty="0"/>
              <a:t> </a:t>
            </a:r>
            <a:r>
              <a:rPr lang="tr-TR" dirty="0" err="1"/>
              <a:t>çekdiği</a:t>
            </a:r>
            <a:r>
              <a:rPr lang="tr-TR" dirty="0"/>
              <a:t> telgraf üzerine </a:t>
            </a:r>
            <a:r>
              <a:rPr lang="tr-TR" dirty="0" err="1"/>
              <a:t>mümkin</a:t>
            </a:r>
            <a:r>
              <a:rPr lang="tr-TR" dirty="0"/>
              <a:t> olabildi. </a:t>
            </a:r>
            <a:r>
              <a:rPr lang="tr-TR" b="1" dirty="0"/>
              <a:t>Ruslar ve Bulgarlar, </a:t>
            </a:r>
            <a:r>
              <a:rPr lang="tr-TR" b="1" dirty="0" err="1"/>
              <a:t>onbinlerce</a:t>
            </a:r>
            <a:r>
              <a:rPr lang="tr-TR" b="1" dirty="0"/>
              <a:t> Türk kadın ve çocuğunu </a:t>
            </a:r>
            <a:r>
              <a:rPr lang="tr-TR" b="1" dirty="0" err="1"/>
              <a:t>kesdiler</a:t>
            </a:r>
            <a:r>
              <a:rPr lang="tr-TR" b="1" dirty="0"/>
              <a:t>. </a:t>
            </a:r>
            <a:r>
              <a:rPr lang="tr-TR" dirty="0"/>
              <a:t>Bir milyondan fazla Türk, </a:t>
            </a:r>
            <a:r>
              <a:rPr lang="tr-TR" dirty="0" err="1"/>
              <a:t>Bulgaristandan</a:t>
            </a:r>
            <a:r>
              <a:rPr lang="tr-TR" dirty="0"/>
              <a:t>, </a:t>
            </a:r>
            <a:r>
              <a:rPr lang="tr-TR" dirty="0" err="1"/>
              <a:t>İstanbula</a:t>
            </a:r>
            <a:r>
              <a:rPr lang="tr-TR" dirty="0"/>
              <a:t> hicret </a:t>
            </a:r>
            <a:r>
              <a:rPr lang="tr-TR" dirty="0" err="1"/>
              <a:t>etdi</a:t>
            </a:r>
            <a:r>
              <a:rPr lang="tr-TR" dirty="0"/>
              <a:t>. O </a:t>
            </a:r>
            <a:r>
              <a:rPr lang="tr-TR" dirty="0" err="1"/>
              <a:t>zemân</a:t>
            </a:r>
            <a:r>
              <a:rPr lang="tr-TR" dirty="0"/>
              <a:t> </a:t>
            </a:r>
            <a:r>
              <a:rPr lang="tr-TR" dirty="0" err="1"/>
              <a:t>Rusyânın</a:t>
            </a:r>
            <a:r>
              <a:rPr lang="tr-TR" dirty="0"/>
              <a:t> </a:t>
            </a:r>
            <a:r>
              <a:rPr lang="tr-TR" dirty="0" err="1"/>
              <a:t>nüfûsu</a:t>
            </a:r>
            <a:r>
              <a:rPr lang="tr-TR" dirty="0"/>
              <a:t> doksan, </a:t>
            </a:r>
            <a:r>
              <a:rPr lang="tr-TR" dirty="0" err="1"/>
              <a:t>Osmânlıların</a:t>
            </a:r>
            <a:r>
              <a:rPr lang="tr-TR" dirty="0"/>
              <a:t> ise </a:t>
            </a:r>
            <a:r>
              <a:rPr lang="tr-TR" dirty="0" err="1"/>
              <a:t>altmışdört</a:t>
            </a:r>
            <a:r>
              <a:rPr lang="tr-TR" dirty="0"/>
              <a:t> milyondu. </a:t>
            </a:r>
            <a:r>
              <a:rPr lang="tr-TR" dirty="0" err="1"/>
              <a:t>Sultân</a:t>
            </a:r>
            <a:r>
              <a:rPr lang="tr-TR" dirty="0"/>
              <a:t> </a:t>
            </a:r>
            <a:r>
              <a:rPr lang="tr-TR" dirty="0" err="1"/>
              <a:t>Abdülhamîd</a:t>
            </a:r>
            <a:r>
              <a:rPr lang="tr-TR" dirty="0"/>
              <a:t> hân, </a:t>
            </a:r>
            <a:r>
              <a:rPr lang="tr-TR" dirty="0" err="1"/>
              <a:t>fâci’aları</a:t>
            </a:r>
            <a:r>
              <a:rPr lang="tr-TR" dirty="0"/>
              <a:t> görünce, Edirne </a:t>
            </a:r>
            <a:r>
              <a:rPr lang="tr-TR" dirty="0" err="1"/>
              <a:t>mütârekesinden</a:t>
            </a:r>
            <a:r>
              <a:rPr lang="tr-TR" dirty="0"/>
              <a:t> </a:t>
            </a:r>
            <a:r>
              <a:rPr lang="tr-TR" dirty="0" err="1"/>
              <a:t>onüç</a:t>
            </a:r>
            <a:r>
              <a:rPr lang="tr-TR" dirty="0"/>
              <a:t> gün sonra, 13 Şubat 1296 [m. 1878] da Meclis-i </a:t>
            </a:r>
            <a:r>
              <a:rPr lang="tr-TR" dirty="0" err="1"/>
              <a:t>meb’ûsânı</a:t>
            </a:r>
            <a:r>
              <a:rPr lang="tr-TR" dirty="0"/>
              <a:t> </a:t>
            </a:r>
            <a:r>
              <a:rPr lang="tr-TR" dirty="0" err="1"/>
              <a:t>kapatdı</a:t>
            </a:r>
            <a:r>
              <a:rPr lang="tr-TR" dirty="0"/>
              <a:t>. Devlet </a:t>
            </a:r>
            <a:r>
              <a:rPr lang="tr-TR" dirty="0" err="1"/>
              <a:t>idâresini</a:t>
            </a:r>
            <a:r>
              <a:rPr lang="tr-TR" dirty="0"/>
              <a:t> eline aldı. </a:t>
            </a:r>
            <a:r>
              <a:rPr lang="tr-TR" b="1" dirty="0" err="1"/>
              <a:t>Meb’ûsların</a:t>
            </a:r>
            <a:r>
              <a:rPr lang="tr-TR" b="1" dirty="0"/>
              <a:t> (milletvekillerinin) ancak yüzde kırkı </a:t>
            </a:r>
            <a:r>
              <a:rPr lang="tr-TR" b="1" dirty="0" err="1"/>
              <a:t>Türkdü</a:t>
            </a:r>
            <a:r>
              <a:rPr lang="tr-TR" b="1" dirty="0"/>
              <a:t>. </a:t>
            </a:r>
            <a:r>
              <a:rPr lang="tr-TR" dirty="0"/>
              <a:t>Bu parlamento </a:t>
            </a:r>
            <a:r>
              <a:rPr lang="tr-TR" dirty="0" err="1"/>
              <a:t>devâm</a:t>
            </a:r>
            <a:r>
              <a:rPr lang="tr-TR" dirty="0"/>
              <a:t> etseydi, </a:t>
            </a:r>
            <a:r>
              <a:rPr lang="tr-TR" dirty="0" err="1"/>
              <a:t>Osmânlı</a:t>
            </a:r>
            <a:r>
              <a:rPr lang="tr-TR" dirty="0"/>
              <a:t> devleti, </a:t>
            </a:r>
            <a:r>
              <a:rPr lang="tr-TR" dirty="0" err="1"/>
              <a:t>dahâ</a:t>
            </a:r>
            <a:r>
              <a:rPr lang="tr-TR" dirty="0"/>
              <a:t> o </a:t>
            </a:r>
            <a:r>
              <a:rPr lang="tr-TR" dirty="0" err="1"/>
              <a:t>zemân</a:t>
            </a:r>
            <a:r>
              <a:rPr lang="tr-TR" dirty="0"/>
              <a:t> </a:t>
            </a:r>
            <a:r>
              <a:rPr lang="tr-TR" dirty="0" err="1"/>
              <a:t>parçalanacakdı</a:t>
            </a:r>
            <a:r>
              <a:rPr lang="tr-TR" dirty="0"/>
              <a:t>. </a:t>
            </a:r>
            <a:r>
              <a:rPr lang="tr-TR" dirty="0" err="1"/>
              <a:t>Sultân</a:t>
            </a:r>
            <a:r>
              <a:rPr lang="tr-TR" dirty="0"/>
              <a:t> </a:t>
            </a:r>
            <a:r>
              <a:rPr lang="tr-TR" dirty="0" err="1"/>
              <a:t>Abdülhamîd</a:t>
            </a:r>
            <a:r>
              <a:rPr lang="tr-TR" dirty="0"/>
              <a:t> hânın ilk ve büyük başarısı, bu felâketi görmesi ve önlemesi oldu. </a:t>
            </a:r>
          </a:p>
        </p:txBody>
      </p:sp>
    </p:spTree>
    <p:extLst>
      <p:ext uri="{BB962C8B-B14F-4D97-AF65-F5344CB8AC3E}">
        <p14:creationId xmlns:p14="http://schemas.microsoft.com/office/powerpoint/2010/main" val="683895401"/>
      </p:ext>
    </p:extLst>
  </p:cSld>
  <p:clrMapOvr>
    <a:masterClrMapping/>
  </p:clrMapOvr>
</p:sld>
</file>

<file path=ppt/theme/theme1.xml><?xml version="1.0" encoding="utf-8"?>
<a:theme xmlns:a="http://schemas.openxmlformats.org/drawingml/2006/main" name="Derinlik">
  <a:themeElements>
    <a:clrScheme name="Derinlik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rinlik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rinlik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TM04033923[[fn=Derinlik]]</Template>
  <TotalTime>667</TotalTime>
  <Words>1025</Words>
  <Application>Microsoft Office PowerPoint</Application>
  <PresentationFormat>Geniş ekran</PresentationFormat>
  <Paragraphs>90</Paragraphs>
  <Slides>35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2" baseType="lpstr">
      <vt:lpstr>Aptos</vt:lpstr>
      <vt:lpstr>Arial</vt:lpstr>
      <vt:lpstr>Calibri</vt:lpstr>
      <vt:lpstr>Candara</vt:lpstr>
      <vt:lpstr>Corbel</vt:lpstr>
      <vt:lpstr>Times New Roman</vt:lpstr>
      <vt:lpstr>Derinlik</vt:lpstr>
      <vt:lpstr>Sultan II. Abdülhamid Han  Dönemi  ve  Şahsiyeti   </vt:lpstr>
      <vt:lpstr>        Son 200 yılı iyi bilmek lazım.  Her gencin bilmesi lazım ki şuur olsun…  Karışık Dönem  Kaht-ı Ricâl…</vt:lpstr>
      <vt:lpstr>PowerPoint Sunusu</vt:lpstr>
      <vt:lpstr>Bir Mazlum Padişah…</vt:lpstr>
      <vt:lpstr>PowerPoint Sunusu</vt:lpstr>
      <vt:lpstr>                          Hüseyin Avni Paşa</vt:lpstr>
      <vt:lpstr>PowerPoint Sunusu</vt:lpstr>
      <vt:lpstr>PowerPoint Sunusu</vt:lpstr>
      <vt:lpstr>1877-78 Osmanlı-Rus Harbi</vt:lpstr>
      <vt:lpstr>Mithat Paşa</vt:lpstr>
      <vt:lpstr>PowerPoint Sunusu</vt:lpstr>
      <vt:lpstr>Dömeke Meydan Harbi 1897</vt:lpstr>
      <vt:lpstr>PowerPoint Sunusu</vt:lpstr>
      <vt:lpstr>PowerPoint Sunusu</vt:lpstr>
      <vt:lpstr>PowerPoint Sunusu</vt:lpstr>
      <vt:lpstr>1905 Yıldız Suikastı Üzerine Şiir </vt:lpstr>
      <vt:lpstr>Sultan Abdülhamid Han’ın Hal’ Edilmesi</vt:lpstr>
      <vt:lpstr>PowerPoint Sunusu</vt:lpstr>
      <vt:lpstr>Kardeş kanı dökülmesin!...</vt:lpstr>
      <vt:lpstr>PowerPoint Sunusu</vt:lpstr>
      <vt:lpstr>PowerPoint Sunusu</vt:lpstr>
      <vt:lpstr>PowerPoint Sunusu</vt:lpstr>
      <vt:lpstr>PowerPoint Sunusu</vt:lpstr>
      <vt:lpstr> Pişmanlık Şiirleri…  Rıza Tevfik Bölükbaşı</vt:lpstr>
      <vt:lpstr>Süleyman  Nazif</vt:lpstr>
      <vt:lpstr>10 Yıl İdare Edemediler</vt:lpstr>
      <vt:lpstr>PowerPoint Sunusu</vt:lpstr>
      <vt:lpstr>PowerPoint Sunusu</vt:lpstr>
      <vt:lpstr>Hayırsever Sultan…</vt:lpstr>
      <vt:lpstr>Abdestsiz İmza  Atmadı!...</vt:lpstr>
      <vt:lpstr>PowerPoint Sunusu</vt:lpstr>
      <vt:lpstr>PowerPoint Sunusu</vt:lpstr>
      <vt:lpstr>PowerPoint Sunusu</vt:lpstr>
      <vt:lpstr>  </vt:lpstr>
      <vt:lpstr>Dinlediğiniz için teşekkür ederiz.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17</cp:revision>
  <dcterms:created xsi:type="dcterms:W3CDTF">2025-12-18T16:18:50Z</dcterms:created>
  <dcterms:modified xsi:type="dcterms:W3CDTF">2025-12-26T12:52:53Z</dcterms:modified>
</cp:coreProperties>
</file>